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3004800" cy="9753600"/>
  <p:notesSz cx="6858000" cy="9144000"/>
  <p:defaultTextStyle>
    <a:lvl1pPr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497F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308B16">
              <a:alpha val="3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600" y="-108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229446569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952500" y="47625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231900" indent="-342900">
              <a:spcBef>
                <a:spcPts val="3200"/>
              </a:spcBef>
              <a:defRPr sz="2800"/>
            </a:lvl3pPr>
            <a:lvl4pPr marL="1676400" indent="-342900">
              <a:spcBef>
                <a:spcPts val="3200"/>
              </a:spcBef>
              <a:defRPr sz="2800"/>
            </a:lvl4pPr>
            <a:lvl5pPr marL="2120900" indent="-342900">
              <a:spcBef>
                <a:spcPts val="3200"/>
              </a:spcBef>
              <a:defRPr sz="2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384696" y="1638300"/>
            <a:ext cx="10350104" cy="2350145"/>
          </a:xfrm>
          <a:prstGeom prst="rect">
            <a:avLst/>
          </a:prstGeom>
        </p:spPr>
        <p:txBody>
          <a:bodyPr/>
          <a:lstStyle/>
          <a:p>
            <a:pPr lvl="0" defTabSz="560831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7679">
                <a:solidFill>
                  <a:srgbClr val="FFFFFF"/>
                </a:solidFill>
              </a:rPr>
              <a:t>新闻学概论</a:t>
            </a:r>
          </a:p>
          <a:p>
            <a:pPr lvl="0" defTabSz="560831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四、五、六章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327348" y="5213350"/>
            <a:ext cx="10464801" cy="1130300"/>
          </a:xfrm>
          <a:prstGeom prst="rect">
            <a:avLst/>
          </a:prstGeom>
        </p:spPr>
        <p:txBody>
          <a:bodyPr/>
          <a:lstStyle/>
          <a:p>
            <a:pPr lvl="0" defTabSz="292100">
              <a:defRPr sz="1800">
                <a:solidFill>
                  <a:srgbClr val="000000"/>
                </a:solidFill>
              </a:defRPr>
            </a:pPr>
            <a:endParaRPr sz="1600">
              <a:solidFill>
                <a:srgbClr val="FFFFFF"/>
              </a:solidFill>
            </a:endParaRPr>
          </a:p>
          <a:p>
            <a:pPr lvl="0" defTabSz="292100">
              <a:defRPr sz="1800">
                <a:solidFill>
                  <a:srgbClr val="000000"/>
                </a:solidFill>
              </a:defRPr>
            </a:pPr>
            <a:endParaRPr sz="1600">
              <a:solidFill>
                <a:srgbClr val="FFFFFF"/>
              </a:solidFill>
            </a:endParaRPr>
          </a:p>
          <a:p>
            <a:pPr lvl="0" defTabSz="292100">
              <a:defRPr sz="1800">
                <a:solidFill>
                  <a:srgbClr val="000000"/>
                </a:solidFill>
              </a:defRPr>
            </a:pPr>
            <a:r>
              <a:rPr sz="3500">
                <a:solidFill>
                  <a:srgbClr val="FFFFFF"/>
                </a:solidFill>
              </a:rPr>
              <a:t>华中科技大学    刘洁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1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lnSpc>
                <a:spcPct val="150000"/>
              </a:lnSpc>
              <a:defRPr sz="7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新闻史对理论的意义：举例</a:t>
            </a: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世界新闻事业史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中国社会主义新闻事业史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党性原则的历史内涵、及其演变和丰富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中国共产党新闻宣传在动员和组织群众方面的历史经验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新中国对外宣传理念的历史演变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追问与回答</a:t>
            </a:r>
          </a:p>
        </p:txBody>
      </p:sp>
      <p:sp>
        <p:nvSpPr>
          <p:cNvPr id="69" name="Shape 69"/>
          <p:cNvSpPr>
            <a:spLocks noGrp="1"/>
          </p:cNvSpPr>
          <p:nvPr>
            <p:ph type="body" idx="1"/>
          </p:nvPr>
        </p:nvSpPr>
        <p:spPr>
          <a:xfrm>
            <a:off x="952500" y="2404533"/>
            <a:ext cx="11099800" cy="6286501"/>
          </a:xfrm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从“问就好”到“问得好”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问，表示兴趣和思考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问，往往提示教学重点和难点，有时也是教学研究和科研的着力点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逐步提升学生提问水平</a:t>
            </a:r>
          </a:p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>
                <a:latin typeface="华文宋体"/>
                <a:ea typeface="华文宋体"/>
                <a:cs typeface="华文宋体"/>
                <a:sym typeface="华文宋体"/>
              </a:rPr>
              <a:t>.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追问与回答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认真回答学生问题，和学生一起研究问题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不回避问题，不忌讳理论供给的短缺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学生可能会提出的问题</a:t>
            </a:r>
          </a:p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——第四章</a:t>
            </a:r>
          </a:p>
        </p:txBody>
      </p:sp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817033" y="2597150"/>
            <a:ext cx="11099801" cy="6286500"/>
          </a:xfrm>
          <a:prstGeom prst="rect">
            <a:avLst/>
          </a:prstGeom>
        </p:spPr>
        <p:txBody>
          <a:bodyPr anchor="t"/>
          <a:lstStyle/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1. 为什么说世界上没有超阶级的新闻事业？</a:t>
            </a:r>
          </a:p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2. 怎么理解新闻事业中公益性的部分？</a:t>
            </a:r>
          </a:p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3. 教材84页：“我国新闻机构实行的是全民所有制”。如何理解目前新闻媒介多种所有制形式？</a:t>
            </a:r>
          </a:p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4. 如何理解新闻机构主管和主办单位？</a:t>
            </a:r>
          </a:p>
          <a:p>
            <a:pPr marL="0" lvl="0" indent="0" defTabSz="457200">
              <a:lnSpc>
                <a:spcPct val="150000"/>
              </a:lnSpc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7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5. 非党报为什么也是党的喉舌？也要接受党的领导？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学生可能会提出的问题</a:t>
            </a:r>
          </a:p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——第五章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为什么必须坚持党性原则？</a:t>
            </a:r>
          </a:p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如何坚持党性原则？</a:t>
            </a:r>
          </a:p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以人为本和为人民服务有什么同和不同？</a:t>
            </a:r>
          </a:p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以正面宣传为主，是原则？还是方法？</a:t>
            </a:r>
          </a:p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舆论监督算不算正面宣传？</a:t>
            </a:r>
          </a:p>
          <a:p>
            <a:pPr marL="299258" lvl="0" indent="-299258" defTabSz="36576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如果出现重大失误甚至错误，也要正面宣传为主吗？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学生可能会提出的问题</a:t>
            </a:r>
          </a:p>
          <a:p>
            <a:pPr lvl="0" defTabSz="455675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5849">
                <a:solidFill>
                  <a:srgbClr val="FFFFFF"/>
                </a:solidFill>
              </a:rPr>
              <a:t>——第六章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374072" lvl="0" indent="-374072" defTabSz="45720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新闻和宣传的关系？</a:t>
            </a:r>
          </a:p>
          <a:p>
            <a:pPr marL="374072" lvl="0" indent="-374072" defTabSz="45720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新闻宣传要谋求动机与效果统一，如何谋求动机与事实的统一呢？如果新闻事实不能很好地服务动机，如何处理？</a:t>
            </a:r>
          </a:p>
          <a:p>
            <a:pPr marL="374072" lvl="0" indent="-374072" defTabSz="45720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新闻价值与宣传价值在什么情况下可能出现不统一？哪个居于主导地位？</a:t>
            </a:r>
          </a:p>
          <a:p>
            <a:pPr marL="374072" lvl="0" indent="-374072" defTabSz="45720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我国对外新闻宣传的现状如何？</a:t>
            </a:r>
          </a:p>
          <a:p>
            <a:pPr marL="374072" lvl="0" indent="-374072" defTabSz="457200">
              <a:lnSpc>
                <a:spcPct val="150000"/>
              </a:lnSpc>
              <a:spcBef>
                <a:spcPts val="0"/>
              </a:spcBef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  <a:latin typeface="华文宋体"/>
                <a:ea typeface="华文宋体"/>
                <a:cs typeface="华文宋体"/>
                <a:sym typeface="华文宋体"/>
              </a:rPr>
              <a:t> 我党新闻宣传的主要经验有哪些？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教学对科研的作用</a:t>
            </a:r>
          </a:p>
        </p:txBody>
      </p:sp>
      <p:sp>
        <p:nvSpPr>
          <p:cNvPr id="84" name="Shape 8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在教学中发现问题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激发创新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组建科研团队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传播科研新成果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科研对教学的回馈</a:t>
            </a:r>
          </a:p>
        </p:txBody>
      </p:sp>
      <p:sp>
        <p:nvSpPr>
          <p:cNvPr id="87" name="Shape 8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知识生产最新成果在课堂呈现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提高课程思想深度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保持课堂活力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锻炼学生研究能力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超越知识，培养学术理念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研究性教学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预习要落在实处：提前阅读、提前提出问题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与播报新闻等结合起来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讨论与辩论：问题无禁区，形式多样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与实践结合：党性原则、新闻宣传请业界讲授经典现实案例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学生研究型项目组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研究性教学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用好考试这个指挥棒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尽可能不用或少用单纯知识记忆的方式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全流程学生主导项目形式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学生不仅仅是被考核对象，他们一定程度也能成为评判者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/>
                </a:solidFill>
              </a:rPr>
              <a:t>主要内容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对课程的基本认识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史与论的关系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追问与回答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科研与教学的关系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研究性教学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努力把本科生带到学术前沿</a:t>
            </a: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努力把本科生带到学术前沿</a:t>
            </a:r>
          </a:p>
        </p:txBody>
      </p:sp>
      <p:sp>
        <p:nvSpPr>
          <p:cNvPr id="96" name="Shape 9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404495" lvl="0" indent="-404495" defTabSz="531622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58">
                <a:solidFill>
                  <a:srgbClr val="FFFFFF"/>
                </a:solidFill>
              </a:rPr>
              <a:t>是不是只有博士生才需要走到学术前沿？不是，本科生也应该看到并且初步尝试探索前沿问题</a:t>
            </a:r>
          </a:p>
          <a:p>
            <a:pPr marL="404495" lvl="0" indent="-404495" defTabSz="531622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58">
                <a:solidFill>
                  <a:srgbClr val="FFFFFF"/>
                </a:solidFill>
              </a:rPr>
              <a:t>引入学术前沿是网络时代信息接受方式变迁的必然，学生知识性信息已无障碍，需要更高层面的引导</a:t>
            </a:r>
          </a:p>
          <a:p>
            <a:pPr marL="404495" lvl="0" indent="-404495" defTabSz="531622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58">
                <a:solidFill>
                  <a:srgbClr val="FFFFFF"/>
                </a:solidFill>
              </a:rPr>
              <a:t>引入学术前沿是加强马克思主义新闻观教育的必须，马克思主义新闻观本身不是，其传播也不能是简单的思想灌输，要与学术研究结合起来，特别是充分发挥学术前沿成果在启迪思想、发现问题、解决问题方面的作用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努力把本科生带到学术前沿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展示学术前沿（国际、国内）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前沿问题（重点、热点）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前沿文献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前沿学者和团队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前沿学术期刊、论坛等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努力把本科生带到学术前沿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传递学术研究和学术前沿的意识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展示前沿动态和成果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适度体现教师、教研室研究特色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推动学生尝试接触学术前沿问题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鼓励学生发表和推广研究成果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把学术前沿与马克思主义新闻观教育结合起来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lnSpc>
                <a:spcPct val="150000"/>
              </a:lnSpc>
              <a:defRPr sz="6324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324">
                <a:solidFill>
                  <a:srgbClr val="FFFFFF"/>
                </a:solidFill>
              </a:rPr>
              <a:t>案例：新闻宣传的主要使命是动员和组织群众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391159" lvl="0" indent="-391159" defTabSz="514095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43">
                <a:solidFill>
                  <a:srgbClr val="FFFFFF"/>
                </a:solidFill>
              </a:rPr>
              <a:t>徐勇：“宣传下乡”：中国共产党对乡土社会的动员和整合</a:t>
            </a:r>
          </a:p>
          <a:p>
            <a:pPr marL="391159" lvl="0" indent="-391159" defTabSz="514095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43">
                <a:solidFill>
                  <a:srgbClr val="FFFFFF"/>
                </a:solidFill>
              </a:rPr>
              <a:t>不同学科对我国各个时期和重大社会变化的宣传动员的研究，如抗日战争时期晋察冀边区、抗美援朝、大跃进时期，以及粮食统购统销等宣传动员</a:t>
            </a:r>
          </a:p>
          <a:p>
            <a:pPr marL="391159" lvl="0" indent="-391159" defTabSz="514095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43">
                <a:solidFill>
                  <a:srgbClr val="FFFFFF"/>
                </a:solidFill>
              </a:rPr>
              <a:t>国外关于战争动员的研究等</a:t>
            </a:r>
          </a:p>
          <a:p>
            <a:pPr marL="391159" lvl="0" indent="-391159" defTabSz="514095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43">
                <a:solidFill>
                  <a:srgbClr val="FFFFFF"/>
                </a:solidFill>
              </a:rPr>
              <a:t>通过社会组织、社会动员，建立新闻学与其他学科（如社会学、心理学、管理学等）的关联</a:t>
            </a:r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08" name="Shape 10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426719" lvl="0" indent="-426719" defTabSz="560831">
              <a:lnSpc>
                <a:spcPct val="150000"/>
              </a:lnSpc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48">
                <a:solidFill>
                  <a:srgbClr val="FFFFFF"/>
                </a:solidFill>
              </a:rPr>
              <a:t>2010年3月，奥马巴向参众两院提交《国家战略传播构架》，首次系统阐述美国国家战略传播的性质、目标和实施体系。报告以“战略传播”概念统摄包括公众外交在内的所有对内对外宣传活动。</a:t>
            </a:r>
          </a:p>
          <a:p>
            <a:pPr marL="426719" lvl="0" indent="-426719" defTabSz="560831">
              <a:lnSpc>
                <a:spcPct val="150000"/>
              </a:lnSpc>
              <a:spcBef>
                <a:spcPts val="4000"/>
              </a:spcBef>
              <a:defRPr sz="1800">
                <a:solidFill>
                  <a:srgbClr val="000000"/>
                </a:solidFill>
              </a:defRPr>
            </a:pPr>
            <a:r>
              <a:rPr sz="3648">
                <a:solidFill>
                  <a:srgbClr val="FFFFFF"/>
                </a:solidFill>
              </a:rPr>
              <a:t>美国官方定义：美国政府集中努力来理解并接触关键受众，通过国家权力机构各部门协调一致的项目、计划、主题、信息、产品和行动，来创造、强化或维护有利于美国国家利益、政策和目标的环境。</a:t>
            </a: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11" name="Shape 1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根据奥巴马的阐述，国家战略传播的目标：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1. 使国外受众认可其国家与美国之间的相互利益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2. 相信美国在全球事务中发挥着建设作用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3. 将美国视为应对全球挑战的令人尊敬的伙伴</a:t>
            </a:r>
          </a:p>
        </p:txBody>
      </p: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14" name="Shape 11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美国国防部赋予战略传播的四大使命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1. 增进美国的信誉和合法性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2. 贬损对手的信誉和合法性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3. 说服特定受众采取特定行动来支持美国的目标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4. 引导对手采取或放弃采取特定的行动</a:t>
            </a: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17" name="Shape 11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408940" lvl="0" indent="-408940" defTabSz="537463"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96">
                <a:solidFill>
                  <a:srgbClr val="FFFFFF"/>
                </a:solidFill>
              </a:rPr>
              <a:t>美国国家战略传播体系</a:t>
            </a:r>
          </a:p>
          <a:p>
            <a:pPr marL="408940" lvl="0" indent="-408940" defTabSz="537463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96">
                <a:solidFill>
                  <a:srgbClr val="FFFFFF"/>
                </a:solidFill>
              </a:rPr>
              <a:t>1. 公共外交＋国际广播：美国政府直接掌控的公开的对外宣传活动</a:t>
            </a:r>
          </a:p>
          <a:p>
            <a:pPr marL="408940" lvl="0" indent="-408940" defTabSz="537463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96">
                <a:solidFill>
                  <a:srgbClr val="FFFFFF"/>
                </a:solidFill>
              </a:rPr>
              <a:t>2. 公共事务：美国国务院和国防部主导的面向国内受众的舆论引导</a:t>
            </a:r>
          </a:p>
          <a:p>
            <a:pPr marL="408940" lvl="0" indent="-408940" defTabSz="537463">
              <a:lnSpc>
                <a:spcPct val="150000"/>
              </a:lnSpc>
              <a:spcBef>
                <a:spcPts val="3800"/>
              </a:spcBef>
              <a:defRPr sz="1800">
                <a:solidFill>
                  <a:srgbClr val="000000"/>
                </a:solidFill>
              </a:defRPr>
            </a:pPr>
            <a:r>
              <a:rPr sz="3496">
                <a:solidFill>
                  <a:srgbClr val="FFFFFF"/>
                </a:solidFill>
              </a:rPr>
              <a:t>3. 信息／心理运作：国防部、中情局等主导、面向国内外的隐蔽宣传活动</a:t>
            </a: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386715" lvl="0" indent="-386715" defTabSz="508254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06">
                <a:solidFill>
                  <a:srgbClr val="FFFFFF"/>
                </a:solidFill>
              </a:rPr>
              <a:t>美国战略传播的主要方式</a:t>
            </a:r>
          </a:p>
          <a:p>
            <a:pPr marL="386715" lvl="0" indent="-386715" defTabSz="508254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06">
                <a:solidFill>
                  <a:srgbClr val="FFFFFF"/>
                </a:solidFill>
              </a:rPr>
              <a:t>1. “白色宣传”：政府公开的渗透性宣传，如以“美国之音”为代表的政府媒介宣传</a:t>
            </a:r>
          </a:p>
          <a:p>
            <a:pPr marL="386715" lvl="0" indent="-386715" defTabSz="508254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06">
                <a:solidFill>
                  <a:srgbClr val="FFFFFF"/>
                </a:solidFill>
              </a:rPr>
              <a:t>2. “黑色宣传”：隐蔽宣传，如秘密控制国内外媒体、收买政治家等渗透性活动</a:t>
            </a:r>
          </a:p>
          <a:p>
            <a:pPr marL="386715" lvl="0" indent="-386715" defTabSz="508254">
              <a:lnSpc>
                <a:spcPct val="150000"/>
              </a:lnSpc>
              <a:spcBef>
                <a:spcPts val="3600"/>
              </a:spcBef>
              <a:defRPr sz="1800">
                <a:solidFill>
                  <a:srgbClr val="000000"/>
                </a:solidFill>
              </a:defRPr>
            </a:pPr>
            <a:r>
              <a:rPr sz="3306">
                <a:solidFill>
                  <a:srgbClr val="FFFFFF"/>
                </a:solidFill>
              </a:rPr>
              <a:t>3. “灰色宣传”：通过幕后收买、利诱等使相关国家内部意见领袖及媒体从业者充当其代言人</a:t>
            </a: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23" name="Shape 12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/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4925552" y="3132156"/>
            <a:ext cx="7189417" cy="460090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国防部：信息运作I/O,PA,对PD的支持</a:t>
            </a:r>
          </a:p>
        </p:txBody>
      </p:sp>
      <p:sp>
        <p:nvSpPr>
          <p:cNvPr id="125" name="Shape 125"/>
          <p:cNvSpPr/>
          <p:nvPr/>
        </p:nvSpPr>
        <p:spPr>
          <a:xfrm>
            <a:off x="4925087" y="2549996"/>
            <a:ext cx="7190347" cy="445164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国务院：公共外交PD、公共事务PA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26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gong</a:t>
            </a:r>
          </a:p>
        </p:txBody>
      </p:sp>
      <p:sp>
        <p:nvSpPr>
          <p:cNvPr id="126" name="Shape 126"/>
          <p:cNvSpPr/>
          <p:nvPr/>
        </p:nvSpPr>
        <p:spPr>
          <a:xfrm>
            <a:off x="1371582" y="3558368"/>
            <a:ext cx="2608512" cy="801837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总统</a:t>
            </a:r>
          </a:p>
        </p:txBody>
      </p:sp>
      <p:sp>
        <p:nvSpPr>
          <p:cNvPr id="127" name="Shape 127"/>
          <p:cNvSpPr/>
          <p:nvPr/>
        </p:nvSpPr>
        <p:spPr>
          <a:xfrm>
            <a:off x="1041283" y="5052660"/>
            <a:ext cx="3269110" cy="801838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国家安全委员会 NSC</a:t>
            </a:r>
          </a:p>
        </p:txBody>
      </p:sp>
      <p:sp>
        <p:nvSpPr>
          <p:cNvPr id="128" name="Shape 128"/>
          <p:cNvSpPr/>
          <p:nvPr/>
        </p:nvSpPr>
        <p:spPr>
          <a:xfrm>
            <a:off x="6611491" y="6464452"/>
            <a:ext cx="5403845" cy="569914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包括中情局在内的国家情报机构</a:t>
            </a:r>
          </a:p>
        </p:txBody>
      </p:sp>
      <p:sp>
        <p:nvSpPr>
          <p:cNvPr id="129" name="Shape 129"/>
          <p:cNvSpPr/>
          <p:nvPr/>
        </p:nvSpPr>
        <p:spPr>
          <a:xfrm>
            <a:off x="6541686" y="3729241"/>
            <a:ext cx="5543456" cy="46009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参谋长联席会议PA办公室</a:t>
            </a:r>
          </a:p>
        </p:txBody>
      </p:sp>
      <p:sp>
        <p:nvSpPr>
          <p:cNvPr id="130" name="Shape 130"/>
          <p:cNvSpPr/>
          <p:nvPr/>
        </p:nvSpPr>
        <p:spPr>
          <a:xfrm>
            <a:off x="4963536" y="7175710"/>
            <a:ext cx="7077104" cy="569915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国家反恐中心</a:t>
            </a:r>
          </a:p>
        </p:txBody>
      </p:sp>
      <p:sp>
        <p:nvSpPr>
          <p:cNvPr id="131" name="Shape 131"/>
          <p:cNvSpPr/>
          <p:nvPr/>
        </p:nvSpPr>
        <p:spPr>
          <a:xfrm>
            <a:off x="4966677" y="7882620"/>
            <a:ext cx="7070821" cy="569914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其他机构</a:t>
            </a:r>
          </a:p>
        </p:txBody>
      </p:sp>
      <p:sp>
        <p:nvSpPr>
          <p:cNvPr id="132" name="Shape 132"/>
          <p:cNvSpPr/>
          <p:nvPr/>
        </p:nvSpPr>
        <p:spPr>
          <a:xfrm>
            <a:off x="4981708" y="5037586"/>
            <a:ext cx="7077104" cy="569914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国际发展署：与对外援助相应的传播活动</a:t>
            </a:r>
          </a:p>
        </p:txBody>
      </p:sp>
      <p:sp>
        <p:nvSpPr>
          <p:cNvPr id="133" name="Shape 133"/>
          <p:cNvSpPr/>
          <p:nvPr/>
        </p:nvSpPr>
        <p:spPr>
          <a:xfrm>
            <a:off x="4966164" y="5748844"/>
            <a:ext cx="7108194" cy="569915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国家情报联合体IC:由国家情报总监办公室协调</a:t>
            </a:r>
          </a:p>
        </p:txBody>
      </p:sp>
      <p:sp>
        <p:nvSpPr>
          <p:cNvPr id="134" name="Shape 134"/>
          <p:cNvSpPr/>
          <p:nvPr/>
        </p:nvSpPr>
        <p:spPr>
          <a:xfrm>
            <a:off x="4938178" y="4326327"/>
            <a:ext cx="7164165" cy="565566"/>
          </a:xfrm>
          <a:prstGeom prst="rect">
            <a:avLst/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广播管理委员会BBG:对外广播、</a:t>
            </a:r>
          </a:p>
        </p:txBody>
      </p:sp>
      <p:sp>
        <p:nvSpPr>
          <p:cNvPr id="135" name="Shape 135"/>
          <p:cNvSpPr/>
          <p:nvPr/>
        </p:nvSpPr>
        <p:spPr>
          <a:xfrm>
            <a:off x="5988049" y="4597907"/>
            <a:ext cx="1028701" cy="55778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lvl="0"/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2610665" y="4363902"/>
            <a:ext cx="684" cy="734238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4319808" y="2771892"/>
            <a:ext cx="253400" cy="2595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21348" y="215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38" name="Shape 138"/>
          <p:cNvSpPr/>
          <p:nvPr/>
        </p:nvSpPr>
        <p:spPr>
          <a:xfrm flipV="1">
            <a:off x="4557090" y="2805833"/>
            <a:ext cx="368280" cy="17483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4590414" y="3354872"/>
            <a:ext cx="360701" cy="12839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569996" y="4606804"/>
            <a:ext cx="383509" cy="60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600" y="3600"/>
                  <a:pt x="7200" y="7200"/>
                  <a:pt x="10800" y="10800"/>
                </a:cubicBezTo>
                <a:cubicBezTo>
                  <a:pt x="14400" y="14400"/>
                  <a:pt x="18000" y="18000"/>
                  <a:pt x="21600" y="21600"/>
                </a:cubicBezTo>
              </a:path>
            </a:pathLst>
          </a:cu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4311388" y="5376812"/>
            <a:ext cx="684251" cy="16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304" extrusionOk="0">
                <a:moveTo>
                  <a:pt x="0" y="19304"/>
                </a:moveTo>
                <a:cubicBezTo>
                  <a:pt x="2900" y="10152"/>
                  <a:pt x="5806" y="4251"/>
                  <a:pt x="8715" y="1608"/>
                </a:cubicBezTo>
                <a:cubicBezTo>
                  <a:pt x="13012" y="-2296"/>
                  <a:pt x="17311" y="908"/>
                  <a:pt x="21600" y="11212"/>
                </a:cubicBezTo>
              </a:path>
            </a:pathLst>
          </a:cu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2" name="Shape 142"/>
          <p:cNvSpPr/>
          <p:nvPr/>
        </p:nvSpPr>
        <p:spPr>
          <a:xfrm flipV="1">
            <a:off x="4543090" y="5357293"/>
            <a:ext cx="18234" cy="2854456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4562075" y="6041338"/>
            <a:ext cx="402424" cy="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600" y="3600"/>
                  <a:pt x="7200" y="7200"/>
                  <a:pt x="10800" y="10800"/>
                </a:cubicBezTo>
                <a:cubicBezTo>
                  <a:pt x="14400" y="14400"/>
                  <a:pt x="18000" y="18000"/>
                  <a:pt x="21600" y="21600"/>
                </a:cubicBezTo>
              </a:path>
            </a:pathLst>
          </a:cu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4552992" y="6763283"/>
            <a:ext cx="2052136" cy="35647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605438" y="3975067"/>
            <a:ext cx="1951820" cy="17483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4535715" y="7455932"/>
            <a:ext cx="433564" cy="1"/>
          </a:xfrm>
          <a:prstGeom prst="ellips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4570679" y="8229981"/>
            <a:ext cx="414580" cy="752"/>
          </a:xfrm>
          <a:prstGeom prst="line">
            <a:avLst/>
          </a:prstGeom>
          <a:ln w="25400">
            <a:solidFill>
              <a:srgbClr val="E8A433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  <a:ln w="9525">
            <a:bevel/>
          </a:ln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普遍感受：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很难和很易间摆动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成就和失落间徘徊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感受差异大，说明有些共识没有达成</a:t>
            </a: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案例：积极建构</a:t>
            </a:r>
          </a:p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中国国家战略传播体系</a:t>
            </a:r>
          </a:p>
        </p:txBody>
      </p:sp>
      <p:sp>
        <p:nvSpPr>
          <p:cNvPr id="150" name="Shape 1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中国国家战略传播能力和体系存在哪些不足？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如何建构中国国家战略传播体系？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把一般意义上的宣传、对外宣传提升并运用到维护国家利益、提升国家软实力上</a:t>
            </a:r>
          </a:p>
          <a:p>
            <a:pPr lvl="0">
              <a:lnSpc>
                <a:spcPct val="150000"/>
              </a:lnSpc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综合运用新闻事业性质、党性原则、对外宣传、舆论、宣传技巧、新闻管理等多方面基本理论</a:t>
            </a: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让我们同思同行！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一门导图型课程、前置课程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“慢时代”的课程设计</a:t>
            </a:r>
          </a:p>
        </p:txBody>
      </p:sp>
      <p:sp>
        <p:nvSpPr>
          <p:cNvPr id="43" name="Shape 43"/>
          <p:cNvSpPr/>
          <p:nvPr/>
        </p:nvSpPr>
        <p:spPr>
          <a:xfrm>
            <a:off x="1674961" y="4464050"/>
            <a:ext cx="1436539" cy="1270000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读报</a:t>
            </a:r>
          </a:p>
        </p:txBody>
      </p:sp>
      <p:sp>
        <p:nvSpPr>
          <p:cNvPr id="44" name="Shape 44"/>
          <p:cNvSpPr/>
          <p:nvPr/>
        </p:nvSpPr>
        <p:spPr>
          <a:xfrm>
            <a:off x="4617715" y="4464050"/>
            <a:ext cx="1534170" cy="1270000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新闻事业概论</a:t>
            </a:r>
          </a:p>
        </p:txBody>
      </p:sp>
      <p:sp>
        <p:nvSpPr>
          <p:cNvPr id="45" name="Shape 45"/>
          <p:cNvSpPr/>
          <p:nvPr/>
        </p:nvSpPr>
        <p:spPr>
          <a:xfrm>
            <a:off x="7658100" y="4464050"/>
            <a:ext cx="1436539" cy="1270000"/>
          </a:xfrm>
          <a:prstGeom prst="roundRect">
            <a:avLst>
              <a:gd name="adj" fmla="val 15000"/>
            </a:avLst>
          </a:prstGeom>
          <a:gradFill>
            <a:gsLst>
              <a:gs pos="0">
                <a:srgbClr val="189B1A"/>
              </a:gs>
              <a:gs pos="100000">
                <a:srgbClr val="235D0B"/>
              </a:gs>
            </a:gsLst>
            <a:lin ang="54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2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600">
                <a:solidFill>
                  <a:srgbClr val="FFFFFF"/>
                </a:solidFill>
              </a:rPr>
              <a:t>新闻理论</a:t>
            </a:r>
          </a:p>
        </p:txBody>
      </p:sp>
      <p:sp>
        <p:nvSpPr>
          <p:cNvPr id="46" name="Shape 46"/>
          <p:cNvSpPr/>
          <p:nvPr/>
        </p:nvSpPr>
        <p:spPr>
          <a:xfrm flipV="1">
            <a:off x="6182545" y="5099049"/>
            <a:ext cx="1495695" cy="1"/>
          </a:xfrm>
          <a:prstGeom prst="line">
            <a:avLst/>
          </a:prstGeom>
          <a:ln w="25400">
            <a:solidFill>
              <a:srgbClr val="189B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47" name="Shape 47"/>
          <p:cNvSpPr/>
          <p:nvPr/>
        </p:nvSpPr>
        <p:spPr>
          <a:xfrm>
            <a:off x="4971505" y="4734469"/>
            <a:ext cx="84606" cy="1"/>
          </a:xfrm>
          <a:prstGeom prst="line">
            <a:avLst/>
          </a:prstGeom>
          <a:ln w="25400">
            <a:solidFill>
              <a:srgbClr val="189B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  <p:sp>
        <p:nvSpPr>
          <p:cNvPr id="48" name="Shape 48"/>
          <p:cNvSpPr/>
          <p:nvPr/>
        </p:nvSpPr>
        <p:spPr>
          <a:xfrm>
            <a:off x="3096890" y="5099050"/>
            <a:ext cx="1535436" cy="0"/>
          </a:xfrm>
          <a:prstGeom prst="line">
            <a:avLst/>
          </a:prstGeom>
          <a:ln w="25400">
            <a:solidFill>
              <a:srgbClr val="189B1A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2600"/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idx="1"/>
          </p:nvPr>
        </p:nvSpPr>
        <p:spPr>
          <a:xfrm>
            <a:off x="952500" y="2597150"/>
            <a:ext cx="11099800" cy="6286500"/>
          </a:xfrm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三合一：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新闻学领域的政治思想课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新闻学专业概述课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新闻学学科理论课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新闻学领域的政治思想课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马克思主义新闻观教育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新闻法制、新闻伦理观教育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新闻理想和专业精神教育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中国共产党新闻政策教育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新闻学专业概述课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对我国及世界新闻事业的基本认识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对新闻职业和新闻活动的基本认识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对新闻传播错综复杂现象的辨析能力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000" b="1"/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7000" b="1">
                <a:solidFill>
                  <a:srgbClr val="FFFFFF"/>
                </a:solidFill>
              </a:rPr>
              <a:t>对课程的基本认识</a:t>
            </a:r>
          </a:p>
        </p:txBody>
      </p:sp>
      <p:sp>
        <p:nvSpPr>
          <p:cNvPr id="60" name="Shape 6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新闻学学科理论课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建立对整个新闻学学科体系的完整概念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新闻学基本概念、范畴、理论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新闻学理论渊源和前沿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用理论分析现实问题、理论创新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新闻史对理论的意义</a:t>
            </a:r>
          </a:p>
        </p:txBody>
      </p:sp>
      <p:sp>
        <p:nvSpPr>
          <p:cNvPr id="63" name="Shape 6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/>
          <a:lstStyle/>
          <a:p>
            <a:pPr marL="360045" lvl="0" indent="-360045" defTabSz="473201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史论不分家</a:t>
            </a:r>
          </a:p>
          <a:p>
            <a:pPr marL="360045" lvl="0" indent="-360045" defTabSz="473201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以史带论，是研究方法，也是教学方法</a:t>
            </a:r>
          </a:p>
          <a:p>
            <a:pPr marL="360045" lvl="0" indent="-360045" defTabSz="473201"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在厚重的历史中找规律，在鲜活的实践中寻方法</a:t>
            </a:r>
          </a:p>
          <a:p>
            <a:pPr marL="360045" lvl="0" indent="-360045" defTabSz="473201">
              <a:lnSpc>
                <a:spcPct val="150000"/>
              </a:lnSpc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防止上成新闻史的课程：史料的阅读放在课外，规律的探讨放在课堂</a:t>
            </a:r>
          </a:p>
          <a:p>
            <a:pPr marL="360045" lvl="0" indent="-360045" defTabSz="473201">
              <a:lnSpc>
                <a:spcPct val="150000"/>
              </a:lnSpc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若史实与理论有差异，说明规律性和特殊性之间的关系，带领学生寻求更高层面的理论</a:t>
            </a:r>
          </a:p>
          <a:p>
            <a:pPr marL="360045" lvl="0" indent="-360045" defTabSz="473201">
              <a:lnSpc>
                <a:spcPct val="150000"/>
              </a:lnSpc>
              <a:spcBef>
                <a:spcPts val="3400"/>
              </a:spcBef>
              <a:defRPr sz="1800">
                <a:solidFill>
                  <a:srgbClr val="000000"/>
                </a:solidFill>
              </a:defRPr>
            </a:pPr>
            <a:r>
              <a:rPr sz="3078">
                <a:solidFill>
                  <a:srgbClr val="FFFFFF"/>
                </a:solidFill>
              </a:rPr>
              <a:t>建议：理论课教师做点新闻史研究，或上点新闻史的课程</a:t>
            </a:r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Microsoft Office PowerPoint</Application>
  <PresentationFormat>自定义</PresentationFormat>
  <Paragraphs>184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Black</vt:lpstr>
      <vt:lpstr>新闻学概论 四、五、六章</vt:lpstr>
      <vt:lpstr>主要内容</vt:lpstr>
      <vt:lpstr>对课程的基本认识</vt:lpstr>
      <vt:lpstr>对课程的基本认识</vt:lpstr>
      <vt:lpstr>对课程的基本认识</vt:lpstr>
      <vt:lpstr>对课程的基本认识</vt:lpstr>
      <vt:lpstr>对课程的基本认识</vt:lpstr>
      <vt:lpstr>对课程的基本认识</vt:lpstr>
      <vt:lpstr>新闻史对理论的意义</vt:lpstr>
      <vt:lpstr>新闻史对理论的意义：举例</vt:lpstr>
      <vt:lpstr>追问与回答</vt:lpstr>
      <vt:lpstr>追问与回答</vt:lpstr>
      <vt:lpstr>学生可能会提出的问题 ——第四章</vt:lpstr>
      <vt:lpstr>学生可能会提出的问题 ——第五章</vt:lpstr>
      <vt:lpstr>学生可能会提出的问题 ——第六章</vt:lpstr>
      <vt:lpstr>教学对科研的作用</vt:lpstr>
      <vt:lpstr>科研对教学的回馈</vt:lpstr>
      <vt:lpstr>研究性教学</vt:lpstr>
      <vt:lpstr>研究性教学</vt:lpstr>
      <vt:lpstr>努力把本科生带到学术前沿</vt:lpstr>
      <vt:lpstr>努力把本科生带到学术前沿</vt:lpstr>
      <vt:lpstr>努力把本科生带到学术前沿</vt:lpstr>
      <vt:lpstr>案例：新闻宣传的主要使命是动员和组织群众</vt:lpstr>
      <vt:lpstr>案例：积极建构 中国国家战略传播体系</vt:lpstr>
      <vt:lpstr>案例：积极建构 中国国家战略传播体系</vt:lpstr>
      <vt:lpstr>案例：积极建构 中国国家战略传播体系</vt:lpstr>
      <vt:lpstr>案例：积极建构 中国国家战略传播体系</vt:lpstr>
      <vt:lpstr>案例：积极建构 中国国家战略传播体系</vt:lpstr>
      <vt:lpstr>案例：积极建构 中国国家战略传播体系</vt:lpstr>
      <vt:lpstr>案例：积极建构 中国国家战略传播体系</vt:lpstr>
      <vt:lpstr>让我们同思同行！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新闻学概论 四、五、六章</dc:title>
  <dc:creator>ad</dc:creator>
  <cp:lastModifiedBy>ad</cp:lastModifiedBy>
  <cp:revision>1</cp:revision>
  <dcterms:modified xsi:type="dcterms:W3CDTF">2015-04-19T09:15:09Z</dcterms:modified>
</cp:coreProperties>
</file>