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92" r:id="rId3"/>
    <p:sldId id="294" r:id="rId4"/>
    <p:sldId id="295" r:id="rId5"/>
    <p:sldId id="311" r:id="rId6"/>
    <p:sldId id="312" r:id="rId7"/>
    <p:sldId id="313" r:id="rId8"/>
    <p:sldId id="314" r:id="rId9"/>
    <p:sldId id="315" r:id="rId10"/>
    <p:sldId id="296" r:id="rId11"/>
    <p:sldId id="297" r:id="rId12"/>
    <p:sldId id="298" r:id="rId13"/>
    <p:sldId id="299" r:id="rId14"/>
    <p:sldId id="300" r:id="rId15"/>
    <p:sldId id="302" r:id="rId16"/>
    <p:sldId id="303" r:id="rId17"/>
    <p:sldId id="304" r:id="rId18"/>
    <p:sldId id="305" r:id="rId19"/>
    <p:sldId id="310" r:id="rId20"/>
    <p:sldId id="308" r:id="rId21"/>
    <p:sldId id="317" r:id="rId22"/>
    <p:sldId id="309" r:id="rId23"/>
    <p:sldId id="275" r:id="rId24"/>
    <p:sldId id="268" r:id="rId25"/>
    <p:sldId id="272" r:id="rId26"/>
    <p:sldId id="276" r:id="rId27"/>
    <p:sldId id="274" r:id="rId28"/>
    <p:sldId id="277" r:id="rId29"/>
    <p:sldId id="278" r:id="rId30"/>
    <p:sldId id="281" r:id="rId31"/>
    <p:sldId id="283" r:id="rId32"/>
    <p:sldId id="280" r:id="rId33"/>
    <p:sldId id="285" r:id="rId34"/>
    <p:sldId id="284" r:id="rId35"/>
    <p:sldId id="316" r:id="rId36"/>
    <p:sldId id="286" r:id="rId37"/>
    <p:sldId id="260" r:id="rId38"/>
    <p:sldId id="273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0E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30A5B9-554F-4CE1-9D5A-1D8B6AA935A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C8DAEF8-B4FD-4125-B4EB-341082A75EAF}">
      <dgm:prSet phldrT="[文本]"/>
      <dgm:spPr/>
      <dgm:t>
        <a:bodyPr/>
        <a:lstStyle/>
        <a:p>
          <a:r>
            <a:rPr lang="zh-CN" dirty="0" smtClean="0"/>
            <a:t>精心梳理重点</a:t>
          </a:r>
          <a:endParaRPr lang="zh-CN" altLang="en-US" dirty="0"/>
        </a:p>
      </dgm:t>
    </dgm:pt>
    <dgm:pt modelId="{AC727B12-8D82-4B26-B154-2DED47343D66}" type="parTrans" cxnId="{E553C14A-23CE-45B2-BE30-7092F465AA15}">
      <dgm:prSet/>
      <dgm:spPr/>
      <dgm:t>
        <a:bodyPr/>
        <a:lstStyle/>
        <a:p>
          <a:endParaRPr lang="zh-CN" altLang="en-US"/>
        </a:p>
      </dgm:t>
    </dgm:pt>
    <dgm:pt modelId="{2ECF9E77-444A-401C-A655-652E578AEEC4}" type="sibTrans" cxnId="{E553C14A-23CE-45B2-BE30-7092F465AA15}">
      <dgm:prSet/>
      <dgm:spPr/>
      <dgm:t>
        <a:bodyPr/>
        <a:lstStyle/>
        <a:p>
          <a:endParaRPr lang="zh-CN" altLang="en-US"/>
        </a:p>
      </dgm:t>
    </dgm:pt>
    <dgm:pt modelId="{6E7698AF-B316-4CE6-B03E-E68DD7EAE2B8}">
      <dgm:prSet phldrT="[文本]"/>
      <dgm:spPr/>
      <dgm:t>
        <a:bodyPr/>
        <a:lstStyle/>
        <a:p>
          <a:r>
            <a:rPr lang="zh-CN" dirty="0" smtClean="0"/>
            <a:t>深度剖析难点</a:t>
          </a:r>
          <a:endParaRPr lang="zh-CN" altLang="en-US" dirty="0"/>
        </a:p>
      </dgm:t>
    </dgm:pt>
    <dgm:pt modelId="{E5B16378-8BDC-4F0D-BA03-94BD4334256D}" type="parTrans" cxnId="{6F5214BD-B974-4B12-A429-043056739613}">
      <dgm:prSet/>
      <dgm:spPr/>
      <dgm:t>
        <a:bodyPr/>
        <a:lstStyle/>
        <a:p>
          <a:endParaRPr lang="zh-CN" altLang="en-US"/>
        </a:p>
      </dgm:t>
    </dgm:pt>
    <dgm:pt modelId="{066BD376-29B0-4EC9-A8C9-5F3A2EAAD183}" type="sibTrans" cxnId="{6F5214BD-B974-4B12-A429-043056739613}">
      <dgm:prSet/>
      <dgm:spPr/>
      <dgm:t>
        <a:bodyPr/>
        <a:lstStyle/>
        <a:p>
          <a:endParaRPr lang="zh-CN" altLang="en-US"/>
        </a:p>
      </dgm:t>
    </dgm:pt>
    <dgm:pt modelId="{0CB5CC1A-B5EE-4BA2-9A25-DA1358B2EB6B}">
      <dgm:prSet phldrT="[文本]"/>
      <dgm:spPr/>
      <dgm:t>
        <a:bodyPr/>
        <a:lstStyle/>
        <a:p>
          <a:r>
            <a:rPr lang="zh-CN" dirty="0" smtClean="0"/>
            <a:t>明确解决思路</a:t>
          </a:r>
          <a:endParaRPr lang="zh-CN" altLang="en-US" dirty="0"/>
        </a:p>
      </dgm:t>
    </dgm:pt>
    <dgm:pt modelId="{1E129F5A-8EC2-4A45-99CC-59407EBA634E}" type="parTrans" cxnId="{B21208D1-8484-4017-A44D-BF03474CE363}">
      <dgm:prSet/>
      <dgm:spPr/>
      <dgm:t>
        <a:bodyPr/>
        <a:lstStyle/>
        <a:p>
          <a:endParaRPr lang="zh-CN" altLang="en-US"/>
        </a:p>
      </dgm:t>
    </dgm:pt>
    <dgm:pt modelId="{3EE77B0C-EEAB-4B45-A048-DEA7CCE79CA0}" type="sibTrans" cxnId="{B21208D1-8484-4017-A44D-BF03474CE363}">
      <dgm:prSet/>
      <dgm:spPr/>
      <dgm:t>
        <a:bodyPr/>
        <a:lstStyle/>
        <a:p>
          <a:endParaRPr lang="zh-CN" altLang="en-US"/>
        </a:p>
      </dgm:t>
    </dgm:pt>
    <dgm:pt modelId="{EF76F692-4D56-4E2D-BFC6-06E4CC01EF73}" type="pres">
      <dgm:prSet presAssocID="{9A30A5B9-554F-4CE1-9D5A-1D8B6AA935A9}" presName="CompostProcess" presStyleCnt="0">
        <dgm:presLayoutVars>
          <dgm:dir/>
          <dgm:resizeHandles val="exact"/>
        </dgm:presLayoutVars>
      </dgm:prSet>
      <dgm:spPr/>
    </dgm:pt>
    <dgm:pt modelId="{D7474339-FCB7-420C-B95C-54D109FBF31E}" type="pres">
      <dgm:prSet presAssocID="{9A30A5B9-554F-4CE1-9D5A-1D8B6AA935A9}" presName="arrow" presStyleLbl="bgShp" presStyleIdx="0" presStyleCnt="1" custScaleX="117647" custLinFactNeighborX="7059" custLinFactNeighborY="16370"/>
      <dgm:spPr/>
    </dgm:pt>
    <dgm:pt modelId="{7AB61A8C-480B-46DB-8FE9-5B32AAF734FE}" type="pres">
      <dgm:prSet presAssocID="{9A30A5B9-554F-4CE1-9D5A-1D8B6AA935A9}" presName="linearProcess" presStyleCnt="0"/>
      <dgm:spPr/>
    </dgm:pt>
    <dgm:pt modelId="{C84D40DD-68A8-4657-9972-24A8DFF1FBE8}" type="pres">
      <dgm:prSet presAssocID="{5C8DAEF8-B4FD-4125-B4EB-341082A75EAF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F6E7EB-A9B3-4D3E-B870-D1CC6037ABFF}" type="pres">
      <dgm:prSet presAssocID="{2ECF9E77-444A-401C-A655-652E578AEEC4}" presName="sibTrans" presStyleCnt="0"/>
      <dgm:spPr/>
    </dgm:pt>
    <dgm:pt modelId="{31AAB21D-7767-4970-85BC-01328C2C3064}" type="pres">
      <dgm:prSet presAssocID="{6E7698AF-B316-4CE6-B03E-E68DD7EAE2B8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BC8C52-EAF6-4D2E-BE91-96594AB4B358}" type="pres">
      <dgm:prSet presAssocID="{066BD376-29B0-4EC9-A8C9-5F3A2EAAD183}" presName="sibTrans" presStyleCnt="0"/>
      <dgm:spPr/>
    </dgm:pt>
    <dgm:pt modelId="{31124F0A-295D-4D5B-AFEF-225B5E373796}" type="pres">
      <dgm:prSet presAssocID="{0CB5CC1A-B5EE-4BA2-9A25-DA1358B2EB6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0A772D-CEA8-40A4-801F-95C6D0571F19}" type="presOf" srcId="{5C8DAEF8-B4FD-4125-B4EB-341082A75EAF}" destId="{C84D40DD-68A8-4657-9972-24A8DFF1FBE8}" srcOrd="0" destOrd="0" presId="urn:microsoft.com/office/officeart/2005/8/layout/hProcess9"/>
    <dgm:cxn modelId="{B21208D1-8484-4017-A44D-BF03474CE363}" srcId="{9A30A5B9-554F-4CE1-9D5A-1D8B6AA935A9}" destId="{0CB5CC1A-B5EE-4BA2-9A25-DA1358B2EB6B}" srcOrd="2" destOrd="0" parTransId="{1E129F5A-8EC2-4A45-99CC-59407EBA634E}" sibTransId="{3EE77B0C-EEAB-4B45-A048-DEA7CCE79CA0}"/>
    <dgm:cxn modelId="{82A2C3C8-2B00-45CC-8CA2-E2711539BB5D}" type="presOf" srcId="{6E7698AF-B316-4CE6-B03E-E68DD7EAE2B8}" destId="{31AAB21D-7767-4970-85BC-01328C2C3064}" srcOrd="0" destOrd="0" presId="urn:microsoft.com/office/officeart/2005/8/layout/hProcess9"/>
    <dgm:cxn modelId="{3C2954E0-BA80-42DE-9A72-F04E0519F085}" type="presOf" srcId="{0CB5CC1A-B5EE-4BA2-9A25-DA1358B2EB6B}" destId="{31124F0A-295D-4D5B-AFEF-225B5E373796}" srcOrd="0" destOrd="0" presId="urn:microsoft.com/office/officeart/2005/8/layout/hProcess9"/>
    <dgm:cxn modelId="{6F5214BD-B974-4B12-A429-043056739613}" srcId="{9A30A5B9-554F-4CE1-9D5A-1D8B6AA935A9}" destId="{6E7698AF-B316-4CE6-B03E-E68DD7EAE2B8}" srcOrd="1" destOrd="0" parTransId="{E5B16378-8BDC-4F0D-BA03-94BD4334256D}" sibTransId="{066BD376-29B0-4EC9-A8C9-5F3A2EAAD183}"/>
    <dgm:cxn modelId="{E553C14A-23CE-45B2-BE30-7092F465AA15}" srcId="{9A30A5B9-554F-4CE1-9D5A-1D8B6AA935A9}" destId="{5C8DAEF8-B4FD-4125-B4EB-341082A75EAF}" srcOrd="0" destOrd="0" parTransId="{AC727B12-8D82-4B26-B154-2DED47343D66}" sibTransId="{2ECF9E77-444A-401C-A655-652E578AEEC4}"/>
    <dgm:cxn modelId="{C85109A7-A668-453F-A6AB-4FD03632C94A}" type="presOf" srcId="{9A30A5B9-554F-4CE1-9D5A-1D8B6AA935A9}" destId="{EF76F692-4D56-4E2D-BFC6-06E4CC01EF73}" srcOrd="0" destOrd="0" presId="urn:microsoft.com/office/officeart/2005/8/layout/hProcess9"/>
    <dgm:cxn modelId="{A4895C61-F8BE-4C66-BB8A-45D2A0C22E01}" type="presParOf" srcId="{EF76F692-4D56-4E2D-BFC6-06E4CC01EF73}" destId="{D7474339-FCB7-420C-B95C-54D109FBF31E}" srcOrd="0" destOrd="0" presId="urn:microsoft.com/office/officeart/2005/8/layout/hProcess9"/>
    <dgm:cxn modelId="{B3945002-EBE7-46E5-957F-DFDFC82ADADE}" type="presParOf" srcId="{EF76F692-4D56-4E2D-BFC6-06E4CC01EF73}" destId="{7AB61A8C-480B-46DB-8FE9-5B32AAF734FE}" srcOrd="1" destOrd="0" presId="urn:microsoft.com/office/officeart/2005/8/layout/hProcess9"/>
    <dgm:cxn modelId="{AC7FCE4E-AE26-4769-B362-21A277154D3D}" type="presParOf" srcId="{7AB61A8C-480B-46DB-8FE9-5B32AAF734FE}" destId="{C84D40DD-68A8-4657-9972-24A8DFF1FBE8}" srcOrd="0" destOrd="0" presId="urn:microsoft.com/office/officeart/2005/8/layout/hProcess9"/>
    <dgm:cxn modelId="{607D904D-ABF5-4A8B-B782-7750A0DAA9E5}" type="presParOf" srcId="{7AB61A8C-480B-46DB-8FE9-5B32AAF734FE}" destId="{81F6E7EB-A9B3-4D3E-B870-D1CC6037ABFF}" srcOrd="1" destOrd="0" presId="urn:microsoft.com/office/officeart/2005/8/layout/hProcess9"/>
    <dgm:cxn modelId="{BC1A03D5-294D-4AD5-8AE2-7FA4F449631C}" type="presParOf" srcId="{7AB61A8C-480B-46DB-8FE9-5B32AAF734FE}" destId="{31AAB21D-7767-4970-85BC-01328C2C3064}" srcOrd="2" destOrd="0" presId="urn:microsoft.com/office/officeart/2005/8/layout/hProcess9"/>
    <dgm:cxn modelId="{86073609-834A-4124-A130-E7A9F0F8F274}" type="presParOf" srcId="{7AB61A8C-480B-46DB-8FE9-5B32AAF734FE}" destId="{D8BC8C52-EAF6-4D2E-BE91-96594AB4B358}" srcOrd="3" destOrd="0" presId="urn:microsoft.com/office/officeart/2005/8/layout/hProcess9"/>
    <dgm:cxn modelId="{2E5B90CD-4A69-475A-9282-D3DDB073B65B}" type="presParOf" srcId="{7AB61A8C-480B-46DB-8FE9-5B32AAF734FE}" destId="{31124F0A-295D-4D5B-AFEF-225B5E373796}" srcOrd="4" destOrd="0" presId="urn:microsoft.com/office/officeart/2005/8/layout/hProcess9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FE662-5E67-4B89-8F54-F6609B260349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9C552-1C46-46C1-9338-8EC8D7E167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002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9C552-1C46-46C1-9338-8EC8D7E1678A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450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9C552-1C46-46C1-9338-8EC8D7E1678A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450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9C552-1C46-46C1-9338-8EC8D7E1678A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450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9C552-1C46-46C1-9338-8EC8D7E1678A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450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9C552-1C46-46C1-9338-8EC8D7E1678A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450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9C552-1C46-46C1-9338-8EC8D7E1678A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450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9C552-1C46-46C1-9338-8EC8D7E1678A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450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9C552-1C46-46C1-9338-8EC8D7E1678A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450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chemeClr val="tx2">
                <a:lumMod val="50000"/>
              </a:schemeClr>
            </a:gs>
            <a:gs pos="48000">
              <a:schemeClr val="accent1">
                <a:lumMod val="75000"/>
              </a:schemeClr>
            </a:gs>
            <a:gs pos="70000">
              <a:schemeClr val="tx2">
                <a:lumMod val="60000"/>
                <a:lumOff val="40000"/>
              </a:schemeClr>
            </a:gs>
            <a:gs pos="100000">
              <a:schemeClr val="tx2">
                <a:lumMod val="40000"/>
                <a:lumOff val="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mailto:liuweidong9@126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1052736"/>
            <a:ext cx="7128792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教</a:t>
            </a:r>
            <a:r>
              <a:rPr lang="zh-CN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育部全国高校教师培训</a:t>
            </a:r>
            <a:endParaRPr lang="zh-CN" altLang="zh-CN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《新闻学概论》教学内容设计蓝本</a:t>
            </a:r>
            <a:endParaRPr lang="zh-CN" altLang="en-US" sz="36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3143248"/>
            <a:ext cx="3530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（第十、十一、</a:t>
            </a:r>
            <a:r>
              <a:rPr lang="zh-CN" altLang="zh-CN" sz="2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十二章）</a:t>
            </a:r>
            <a:endParaRPr lang="zh-CN" altLang="en-US" sz="2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72132" y="4437112"/>
            <a:ext cx="24562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刘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卫东</a:t>
            </a:r>
            <a:endParaRPr lang="zh-CN" alt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    2015</a:t>
            </a:r>
            <a:r>
              <a:rPr lang="zh-CN" altLang="zh-CN" b="1" dirty="0">
                <a:solidFill>
                  <a:srgbClr val="FF0000"/>
                </a:solidFill>
              </a:rPr>
              <a:t>年</a:t>
            </a:r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zh-CN" altLang="zh-CN" b="1" dirty="0">
                <a:solidFill>
                  <a:srgbClr val="FF0000"/>
                </a:solidFill>
              </a:rPr>
              <a:t>月</a:t>
            </a:r>
            <a:r>
              <a:rPr lang="en-US" altLang="zh-CN" b="1" dirty="0">
                <a:solidFill>
                  <a:srgbClr val="FF0000"/>
                </a:solidFill>
              </a:rPr>
              <a:t>21</a:t>
            </a:r>
            <a:r>
              <a:rPr lang="zh-CN" altLang="zh-CN" b="1" dirty="0">
                <a:solidFill>
                  <a:srgbClr val="FF0000"/>
                </a:solidFill>
              </a:rPr>
              <a:t>日</a:t>
            </a:r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668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7819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四、教学重点与难点</a:t>
            </a:r>
            <a:endParaRPr lang="zh-CN" altLang="zh-CN" sz="4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6228184" y="3501008"/>
            <a:ext cx="2448272" cy="2335197"/>
          </a:xfrm>
          <a:prstGeom prst="wedgeEllipseCallout">
            <a:avLst>
              <a:gd name="adj1" fmla="val -46409"/>
              <a:gd name="adj2" fmla="val 6329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r>
              <a:rPr lang="zh-CN" altLang="zh-CN" sz="2400" b="1" dirty="0" smtClean="0"/>
              <a:t>（</a:t>
            </a:r>
            <a:r>
              <a:rPr lang="zh-CN" altLang="en-US" sz="2400" b="1" dirty="0"/>
              <a:t>请</a:t>
            </a:r>
            <a:r>
              <a:rPr lang="zh-CN" altLang="zh-CN" sz="2400" b="1" dirty="0" smtClean="0"/>
              <a:t>学</a:t>
            </a:r>
            <a:r>
              <a:rPr lang="zh-CN" altLang="zh-CN" sz="2400" b="1" dirty="0"/>
              <a:t>生提前预习，自己找出重点、难点）</a:t>
            </a:r>
            <a:endParaRPr lang="zh-CN" altLang="en-US" sz="2400" dirty="0"/>
          </a:p>
          <a:p>
            <a:pPr algn="ctr"/>
            <a:endParaRPr lang="zh-CN" altLang="en-US" dirty="0"/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xmlns="" val="199976598"/>
              </p:ext>
            </p:extLst>
          </p:nvPr>
        </p:nvGraphicFramePr>
        <p:xfrm>
          <a:off x="827584" y="2000240"/>
          <a:ext cx="5400600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75265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928670"/>
            <a:ext cx="53909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五、教</a:t>
            </a:r>
            <a:r>
              <a: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学方法与设</a:t>
            </a:r>
            <a:r>
              <a:rPr lang="zh-CN" altLang="en-US" sz="4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计</a:t>
            </a:r>
            <a:endParaRPr lang="zh-CN" altLang="zh-CN" sz="4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08453" y="2379827"/>
            <a:ext cx="2477434" cy="2448272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1.</a:t>
            </a:r>
            <a:r>
              <a:rPr lang="zh-CN" altLang="zh-CN" sz="2400" dirty="0"/>
              <a:t>“问题驱动的研究式学习”</a:t>
            </a:r>
            <a:endParaRPr lang="zh-CN" altLang="en-US" sz="2400" dirty="0"/>
          </a:p>
        </p:txBody>
      </p:sp>
      <p:sp>
        <p:nvSpPr>
          <p:cNvPr id="8" name="椭圆 7"/>
          <p:cNvSpPr/>
          <p:nvPr/>
        </p:nvSpPr>
        <p:spPr>
          <a:xfrm>
            <a:off x="3419872" y="3140968"/>
            <a:ext cx="2808312" cy="280831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2.</a:t>
            </a:r>
            <a:r>
              <a:rPr lang="zh-CN" altLang="zh-CN" sz="2800" dirty="0"/>
              <a:t>“框架驱动的发现学习</a:t>
            </a:r>
            <a:r>
              <a:rPr lang="zh-CN" altLang="zh-CN" sz="2800" dirty="0" smtClean="0"/>
              <a:t>”</a:t>
            </a:r>
            <a:endParaRPr lang="zh-CN" altLang="zh-CN" sz="2800" dirty="0"/>
          </a:p>
        </p:txBody>
      </p:sp>
      <p:sp>
        <p:nvSpPr>
          <p:cNvPr id="9" name="椭圆 8"/>
          <p:cNvSpPr/>
          <p:nvPr/>
        </p:nvSpPr>
        <p:spPr>
          <a:xfrm>
            <a:off x="5743164" y="908720"/>
            <a:ext cx="2861284" cy="2791562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3</a:t>
            </a:r>
            <a:r>
              <a:rPr lang="en-US" altLang="zh-CN" sz="2800" dirty="0"/>
              <a:t>.</a:t>
            </a:r>
            <a:r>
              <a:rPr lang="zh-CN" altLang="en-US" sz="2800" dirty="0" smtClean="0"/>
              <a:t>“</a:t>
            </a:r>
            <a:r>
              <a:rPr lang="zh-CN" altLang="en-US" sz="2800" dirty="0"/>
              <a:t>习明纳课模式”教学方法</a:t>
            </a:r>
          </a:p>
        </p:txBody>
      </p:sp>
    </p:spTree>
    <p:extLst>
      <p:ext uri="{BB962C8B-B14F-4D97-AF65-F5344CB8AC3E}">
        <p14:creationId xmlns:p14="http://schemas.microsoft.com/office/powerpoint/2010/main" xmlns="" val="30930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</a:rPr>
              <a:t>一、问题驱动的研究式学习</a:t>
            </a:r>
            <a:endParaRPr lang="en-US" altLang="zh-CN" sz="36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</a:rPr>
              <a:t>             </a:t>
            </a:r>
            <a:endParaRPr lang="en-US" altLang="zh-CN" sz="36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           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即“珀本里斯”教学模式（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Problem oriented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），就是以问题为导向的解决性教学模式</a:t>
            </a:r>
            <a:endParaRPr lang="zh-CN" alt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zh-CN" altLang="en-US" b="1" dirty="0" smtClean="0">
                <a:solidFill>
                  <a:schemeClr val="bg1"/>
                </a:solidFill>
              </a:rPr>
              <a:t>二、框架驱动的“发现学习”</a:t>
            </a:r>
            <a:br>
              <a:rPr lang="zh-CN" altLang="en-US" b="1" dirty="0" smtClean="0">
                <a:solidFill>
                  <a:schemeClr val="bg1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从某种角度看，“发现学习”是与“接受学习”相对的一种研究性学习方法。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</a:rPr>
              <a:t>“发现学习”可以理解为，学生通过活动获取意义，即学生认识自己先前不知道的事物。这是与“接收学习”最本质的区别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</a:rPr>
              <a:t>学生直接用身体参与“发现活动”，最关键的是学生的“头脑和心思”参与发现过程。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</a:rPr>
              <a:t>这也是培养“思想的生产者”的必要环节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</a:rPr>
              <a:t>（例如学生实习后带到课堂的问题与思考）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zh-CN" altLang="en-US" sz="4000" b="1" dirty="0" smtClean="0">
                <a:solidFill>
                  <a:schemeClr val="bg1"/>
                </a:solidFill>
              </a:rPr>
              <a:t>三、“习明纳尔”教学模式</a:t>
            </a:r>
            <a:br>
              <a:rPr lang="zh-CN" altLang="en-US" sz="4000" b="1" dirty="0" smtClean="0">
                <a:solidFill>
                  <a:schemeClr val="bg1"/>
                </a:solidFill>
              </a:rPr>
            </a:b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         由利奥波德</a:t>
            </a:r>
            <a:r>
              <a:rPr lang="en-US" b="1" dirty="0" smtClean="0">
                <a:solidFill>
                  <a:schemeClr val="bg1"/>
                </a:solidFill>
              </a:rPr>
              <a:t>·</a:t>
            </a:r>
            <a:r>
              <a:rPr lang="zh-CN" altLang="en-US" b="1" dirty="0" smtClean="0">
                <a:solidFill>
                  <a:schemeClr val="bg1"/>
                </a:solidFill>
              </a:rPr>
              <a:t>冯</a:t>
            </a:r>
            <a:r>
              <a:rPr lang="en-US" b="1" dirty="0" smtClean="0">
                <a:solidFill>
                  <a:schemeClr val="bg1"/>
                </a:solidFill>
              </a:rPr>
              <a:t>·</a:t>
            </a:r>
            <a:r>
              <a:rPr lang="zh-CN" altLang="en-US" b="1" dirty="0" smtClean="0">
                <a:solidFill>
                  <a:schemeClr val="bg1"/>
                </a:solidFill>
              </a:rPr>
              <a:t>兰克（</a:t>
            </a:r>
            <a:r>
              <a:rPr lang="en-US" b="1" dirty="0" smtClean="0">
                <a:solidFill>
                  <a:schemeClr val="bg1"/>
                </a:solidFill>
              </a:rPr>
              <a:t>1795—1886</a:t>
            </a:r>
            <a:r>
              <a:rPr lang="zh-CN" altLang="en-US" b="1" dirty="0" smtClean="0">
                <a:solidFill>
                  <a:schemeClr val="bg1"/>
                </a:solidFill>
              </a:rPr>
              <a:t>）提出，他出生于德国图林根，</a:t>
            </a:r>
            <a:r>
              <a:rPr lang="en-US" b="1" dirty="0" smtClean="0">
                <a:solidFill>
                  <a:schemeClr val="bg1"/>
                </a:solidFill>
              </a:rPr>
              <a:t>19</a:t>
            </a:r>
            <a:r>
              <a:rPr lang="zh-CN" altLang="en-US" b="1" dirty="0" smtClean="0">
                <a:solidFill>
                  <a:schemeClr val="bg1"/>
                </a:solidFill>
              </a:rPr>
              <a:t>世纪伟大的历史学家，客观主义史学开创者，史学现代化和职业化之父。</a:t>
            </a:r>
          </a:p>
          <a:p>
            <a:r>
              <a:rPr lang="zh-CN" altLang="en-US" b="1" dirty="0" smtClean="0">
                <a:solidFill>
                  <a:schemeClr val="bg1"/>
                </a:solidFill>
              </a:rPr>
              <a:t>习明纳（习明纳尔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  <a:r>
              <a:rPr lang="zh-CN" altLang="en-US" b="1" dirty="0" smtClean="0">
                <a:solidFill>
                  <a:schemeClr val="bg1"/>
                </a:solidFill>
              </a:rPr>
              <a:t>  </a:t>
            </a:r>
            <a:r>
              <a:rPr lang="en-US" b="1" dirty="0" smtClean="0">
                <a:solidFill>
                  <a:schemeClr val="bg1"/>
                </a:solidFill>
              </a:rPr>
              <a:t>seminar</a:t>
            </a:r>
            <a:r>
              <a:rPr lang="zh-CN" altLang="en-US" b="1" dirty="0" smtClean="0">
                <a:solidFill>
                  <a:schemeClr val="bg1"/>
                </a:solidFill>
              </a:rPr>
              <a:t>一词的音译，最早由德国著名历史学家发明，</a:t>
            </a:r>
            <a:r>
              <a:rPr lang="zh-CN" altLang="en-US" b="1" u="sng" dirty="0" smtClean="0">
                <a:solidFill>
                  <a:srgbClr val="FFFF00"/>
                </a:solidFill>
              </a:rPr>
              <a:t>是一种专题讨论式的教学方式。</a:t>
            </a:r>
          </a:p>
          <a:p>
            <a:r>
              <a:rPr lang="zh-CN" altLang="en-US" b="1" dirty="0" smtClean="0">
                <a:solidFill>
                  <a:schemeClr val="bg1"/>
                </a:solidFill>
              </a:rPr>
              <a:t>习明纳是在教授指导下</a:t>
            </a:r>
            <a:r>
              <a:rPr lang="en-US" b="1" dirty="0" smtClean="0">
                <a:solidFill>
                  <a:schemeClr val="bg1"/>
                </a:solidFill>
              </a:rPr>
              <a:t>,</a:t>
            </a:r>
            <a:r>
              <a:rPr lang="zh-CN" altLang="en-US" b="1" dirty="0" smtClean="0">
                <a:solidFill>
                  <a:schemeClr val="bg1"/>
                </a:solidFill>
              </a:rPr>
              <a:t>由高年级学生和优秀学生组成研究小组</a:t>
            </a:r>
            <a:r>
              <a:rPr lang="en-US" b="1" dirty="0" smtClean="0">
                <a:solidFill>
                  <a:schemeClr val="bg1"/>
                </a:solidFill>
              </a:rPr>
              <a:t>,</a:t>
            </a:r>
            <a:r>
              <a:rPr lang="zh-CN" altLang="en-US" b="1" dirty="0" smtClean="0">
                <a:solidFill>
                  <a:schemeClr val="bg1"/>
                </a:solidFill>
              </a:rPr>
              <a:t>定期集中在一起</a:t>
            </a:r>
            <a:r>
              <a:rPr lang="en-US" b="1" dirty="0" smtClean="0">
                <a:solidFill>
                  <a:schemeClr val="bg1"/>
                </a:solidFill>
              </a:rPr>
              <a:t>,</a:t>
            </a:r>
            <a:r>
              <a:rPr lang="zh-CN" altLang="en-US" b="1" dirty="0" smtClean="0">
                <a:solidFill>
                  <a:schemeClr val="bg1"/>
                </a:solidFill>
              </a:rPr>
              <a:t>共同探索新的知识领域。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其他常见的教学方法（模式）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——</a:t>
            </a:r>
            <a:r>
              <a:rPr lang="zh-CN" altLang="en-US" b="1" dirty="0" smtClean="0">
                <a:solidFill>
                  <a:schemeClr val="bg1"/>
                </a:solidFill>
              </a:rPr>
              <a:t>项目研究教学模式</a:t>
            </a:r>
            <a:endParaRPr lang="zh-CN" altLang="en-US" dirty="0" smtClean="0">
              <a:solidFill>
                <a:schemeClr val="bg1"/>
              </a:solidFill>
            </a:endParaRPr>
          </a:p>
          <a:p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——</a:t>
            </a:r>
            <a:r>
              <a:rPr lang="zh-CN" altLang="en-US" b="1" dirty="0" smtClean="0">
                <a:solidFill>
                  <a:schemeClr val="bg1"/>
                </a:solidFill>
              </a:rPr>
              <a:t>“因特瑞斯”教学模式（</a:t>
            </a:r>
            <a:r>
              <a:rPr lang="en-US" dirty="0" smtClean="0">
                <a:solidFill>
                  <a:schemeClr val="bg1"/>
                </a:solidFill>
              </a:rPr>
              <a:t>Interes</a:t>
            </a:r>
            <a:r>
              <a:rPr lang="en-US" b="1" dirty="0" smtClean="0">
                <a:solidFill>
                  <a:schemeClr val="bg1"/>
                </a:solidFill>
              </a:rPr>
              <a:t>t</a:t>
            </a:r>
            <a:r>
              <a:rPr lang="zh-CN" altLang="en-US" b="1" dirty="0" smtClean="0">
                <a:solidFill>
                  <a:schemeClr val="bg1"/>
                </a:solidFill>
              </a:rPr>
              <a:t>），即以兴趣为导向的探究性教学模式</a:t>
            </a:r>
            <a:endParaRPr lang="zh-CN" altLang="en-US" dirty="0" smtClean="0">
              <a:solidFill>
                <a:schemeClr val="bg1"/>
              </a:solidFill>
            </a:endParaRPr>
          </a:p>
          <a:p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——</a:t>
            </a:r>
            <a:r>
              <a:rPr lang="zh-CN" altLang="en-US" b="1" dirty="0" smtClean="0">
                <a:solidFill>
                  <a:schemeClr val="bg1"/>
                </a:solidFill>
              </a:rPr>
              <a:t>“欧博</a:t>
            </a:r>
            <a:r>
              <a:rPr lang="en-US" b="1" dirty="0" smtClean="0">
                <a:solidFill>
                  <a:schemeClr val="bg1"/>
                </a:solidFill>
              </a:rPr>
              <a:t>-</a:t>
            </a:r>
            <a:r>
              <a:rPr lang="zh-CN" altLang="en-US" b="1" dirty="0" smtClean="0">
                <a:solidFill>
                  <a:schemeClr val="bg1"/>
                </a:solidFill>
              </a:rPr>
              <a:t>格拉斯”教学模式（</a:t>
            </a:r>
            <a:r>
              <a:rPr lang="en-US" b="1" dirty="0" smtClean="0">
                <a:solidFill>
                  <a:schemeClr val="bg1"/>
                </a:solidFill>
              </a:rPr>
              <a:t>The  open  classroom</a:t>
            </a:r>
            <a:r>
              <a:rPr lang="zh-CN" altLang="en-US" b="1" dirty="0" smtClean="0">
                <a:solidFill>
                  <a:schemeClr val="bg1"/>
                </a:solidFill>
              </a:rPr>
              <a:t>）开放课堂教学模式</a:t>
            </a:r>
            <a:endParaRPr lang="zh-CN" altLang="en-US" dirty="0" smtClean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76769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六、考</a:t>
            </a:r>
            <a:r>
              <a:rPr lang="zh-CN" altLang="en-US" sz="4400" b="1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核与评</a:t>
            </a:r>
            <a:r>
              <a:rPr lang="zh-CN" altLang="en-US" sz="4400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价</a:t>
            </a:r>
            <a:endParaRPr lang="zh-CN" altLang="zh-CN" sz="440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1617072"/>
            <a:ext cx="781638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            </a:t>
            </a:r>
            <a:r>
              <a:rPr lang="zh-CN" altLang="zh-CN" sz="2800" dirty="0" smtClean="0">
                <a:solidFill>
                  <a:schemeClr val="bg1"/>
                </a:solidFill>
              </a:rPr>
              <a:t>让</a:t>
            </a:r>
            <a:r>
              <a:rPr lang="zh-CN" altLang="zh-CN" sz="2800" dirty="0">
                <a:solidFill>
                  <a:schemeClr val="bg1"/>
                </a:solidFill>
              </a:rPr>
              <a:t>学生在学院网站“新闻学概论”精品课题库中，选择某一套题库，自己进行网上答题；然后在期末考试时再进行一次考查，考评成绩各占</a:t>
            </a:r>
            <a:r>
              <a:rPr lang="en-US" altLang="zh-CN" sz="2800" dirty="0">
                <a:solidFill>
                  <a:schemeClr val="bg1"/>
                </a:solidFill>
              </a:rPr>
              <a:t>50%</a:t>
            </a:r>
            <a:r>
              <a:rPr lang="zh-CN" altLang="zh-CN" sz="2800" dirty="0" smtClean="0">
                <a:solidFill>
                  <a:schemeClr val="bg1"/>
                </a:solidFill>
              </a:rPr>
              <a:t>。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endParaRPr lang="zh-CN" altLang="zh-CN" sz="2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56992"/>
            <a:ext cx="4608608" cy="2819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3976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79626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七、教</a:t>
            </a:r>
            <a:r>
              <a:rPr lang="zh-CN" altLang="en-US" sz="4400" b="1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学资源建设与利</a:t>
            </a:r>
            <a:r>
              <a:rPr lang="zh-CN" altLang="en-US" sz="4400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用</a:t>
            </a:r>
            <a:endParaRPr lang="zh-CN" altLang="zh-CN" sz="440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0374" y="1484784"/>
            <a:ext cx="76349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          </a:t>
            </a:r>
            <a:r>
              <a:rPr lang="zh-CN" altLang="zh-CN" sz="2800" b="1" dirty="0" smtClean="0">
                <a:solidFill>
                  <a:schemeClr val="bg1"/>
                </a:solidFill>
              </a:rPr>
              <a:t>引导</a:t>
            </a:r>
            <a:r>
              <a:rPr lang="zh-CN" altLang="zh-CN" sz="2800" b="1" dirty="0">
                <a:solidFill>
                  <a:schemeClr val="bg1"/>
                </a:solidFill>
              </a:rPr>
              <a:t>学生关注天津师范大学新闻传播学院网站</a:t>
            </a:r>
            <a:r>
              <a:rPr lang="zh-CN" altLang="zh-CN" sz="2800" b="1" dirty="0" smtClean="0">
                <a:solidFill>
                  <a:schemeClr val="bg1"/>
                </a:solidFill>
              </a:rPr>
              <a:t>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天津市级（省级）精品课</a:t>
            </a:r>
            <a:r>
              <a:rPr lang="zh-CN" altLang="zh-CN" sz="2800" b="1" dirty="0" smtClean="0">
                <a:solidFill>
                  <a:schemeClr val="bg1"/>
                </a:solidFill>
              </a:rPr>
              <a:t>“新闻学概论”，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同时</a:t>
            </a:r>
            <a:r>
              <a:rPr lang="zh-CN" altLang="zh-CN" sz="2800" b="1" dirty="0" smtClean="0">
                <a:solidFill>
                  <a:schemeClr val="bg1"/>
                </a:solidFill>
              </a:rPr>
              <a:t>充分</a:t>
            </a:r>
            <a:r>
              <a:rPr lang="zh-CN" altLang="zh-CN" sz="2800" b="1" dirty="0">
                <a:solidFill>
                  <a:schemeClr val="bg1"/>
                </a:solidFill>
              </a:rPr>
              <a:t>利用国内外优秀教学资源。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3" y="2924944"/>
            <a:ext cx="6473433" cy="320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7176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7819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     八、教</a:t>
            </a:r>
            <a:r>
              <a:rPr lang="zh-CN" altLang="en-US" sz="4400" b="1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学团队建</a:t>
            </a:r>
            <a:r>
              <a:rPr lang="zh-CN" altLang="en-US" sz="4400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设</a:t>
            </a:r>
            <a:endParaRPr lang="zh-CN" altLang="zh-CN" sz="440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8768" y="2643181"/>
            <a:ext cx="8375197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     </a:t>
            </a:r>
          </a:p>
          <a:p>
            <a:endParaRPr lang="en-US" altLang="zh-CN" sz="2400" dirty="0" smtClean="0">
              <a:solidFill>
                <a:schemeClr val="bg1"/>
              </a:solidFill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</a:rPr>
              <a:t>             </a:t>
            </a:r>
            <a:r>
              <a:rPr lang="zh-CN" altLang="zh-CN" sz="3200" dirty="0" smtClean="0">
                <a:solidFill>
                  <a:schemeClr val="bg1"/>
                </a:solidFill>
              </a:rPr>
              <a:t>本</a:t>
            </a:r>
            <a:r>
              <a:rPr lang="zh-CN" altLang="zh-CN" sz="3200" dirty="0">
                <a:solidFill>
                  <a:schemeClr val="bg1"/>
                </a:solidFill>
              </a:rPr>
              <a:t>授课人及其教学团队于</a:t>
            </a:r>
            <a:r>
              <a:rPr lang="en-US" altLang="zh-CN" sz="3200" dirty="0">
                <a:solidFill>
                  <a:schemeClr val="bg1"/>
                </a:solidFill>
              </a:rPr>
              <a:t>2014</a:t>
            </a:r>
            <a:r>
              <a:rPr lang="zh-CN" altLang="zh-CN" sz="3200" dirty="0">
                <a:solidFill>
                  <a:schemeClr val="bg1"/>
                </a:solidFill>
              </a:rPr>
              <a:t>年，获批 “天津市（省级）高校优秀教学</a:t>
            </a:r>
            <a:r>
              <a:rPr lang="zh-CN" altLang="zh-CN" sz="3200" dirty="0" smtClean="0">
                <a:solidFill>
                  <a:schemeClr val="bg1"/>
                </a:solidFill>
              </a:rPr>
              <a:t>团队</a:t>
            </a:r>
            <a:r>
              <a:rPr lang="zh-CN" altLang="en-US" sz="3200" dirty="0" smtClean="0">
                <a:solidFill>
                  <a:schemeClr val="bg1"/>
                </a:solidFill>
              </a:rPr>
              <a:t>”荣誉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412776"/>
            <a:ext cx="9144000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altLang="zh-CN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zh-CN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zh-CN" altLang="zh-CN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天津市（省级）高校优秀教学团队</a:t>
            </a:r>
            <a:r>
              <a:rPr lang="zh-CN" altLang="en-US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170639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九、学科前沿视野</a:t>
            </a:r>
            <a:r>
              <a:rPr lang="zh-CN" altLang="zh-CN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zh-CN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陈力丹：“中国新闻学年度报告”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童     兵：“新闻传播学研究报告”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郑保卫： 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新闻学论集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</a:p>
          <a:p>
            <a:r>
              <a:rPr lang="zh-CN" altLang="en-US" dirty="0" smtClean="0">
                <a:solidFill>
                  <a:schemeClr val="bg1"/>
                </a:solidFill>
              </a:rPr>
              <a:t>人大复印资料：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新闻与传播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</a:p>
          <a:p>
            <a:r>
              <a:rPr lang="zh-CN" altLang="en-US" dirty="0" smtClean="0">
                <a:solidFill>
                  <a:schemeClr val="bg1"/>
                </a:solidFill>
              </a:rPr>
              <a:t>任课教师：个人科研成果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一、本课程教学目标定位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            </a:t>
            </a: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             </a:t>
            </a:r>
            <a:r>
              <a:rPr lang="zh-CN" altLang="en-US" dirty="0" smtClean="0">
                <a:solidFill>
                  <a:schemeClr val="bg1"/>
                </a:solidFill>
              </a:rPr>
              <a:t>本课程是新闻与传播学专业学生的专业必修课程之一。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         通过学习第十章、第十一章和第十二章的内容，使学生全面掌握中国大陆新闻传播活动主体的权利与义务、职业道德规范；熟悉新闻事业管理的基本原则及其体制、机制建设；深刻把握包括政治素养和业务技能在内的新闻人才成长一般规律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817699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 十 、网</a:t>
            </a:r>
            <a:r>
              <a:rPr lang="zh-CN" altLang="en-US" sz="4400" b="1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络视频与自学</a:t>
            </a:r>
            <a:r>
              <a:rPr lang="zh-CN" altLang="en-US" sz="4400" b="1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指南</a:t>
            </a:r>
            <a:endParaRPr lang="en-US" altLang="zh-CN" sz="4400" b="1" dirty="0" smtClean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 dirty="0" smtClean="0">
              <a:solidFill>
                <a:prstClr val="white"/>
              </a:solidFill>
              <a:latin typeface="仿宋" pitchFamily="49" charset="-122"/>
              <a:ea typeface="仿宋" pitchFamily="49" charset="-122"/>
            </a:endParaRPr>
          </a:p>
          <a:p>
            <a:endParaRPr lang="en-US" altLang="zh-CN" sz="3600" b="1" dirty="0" smtClean="0">
              <a:solidFill>
                <a:prstClr val="white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      </a:t>
            </a:r>
            <a:r>
              <a:rPr lang="zh-CN" altLang="en-US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参见</a:t>
            </a:r>
            <a:r>
              <a:rPr lang="en-US" altLang="zh-CN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天津师范大学网页下端“精品课程</a:t>
            </a:r>
            <a:r>
              <a:rPr lang="en-US" altLang="zh-CN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新闻传播概论（省级）”</a:t>
            </a:r>
            <a:endParaRPr lang="en-US" altLang="zh-CN" sz="3600" b="1" dirty="0" smtClean="0">
              <a:solidFill>
                <a:prstClr val="white"/>
              </a:solidFill>
              <a:latin typeface="仿宋" pitchFamily="49" charset="-122"/>
              <a:ea typeface="仿宋" pitchFamily="49" charset="-122"/>
            </a:endParaRPr>
          </a:p>
          <a:p>
            <a:endParaRPr lang="en-US" altLang="zh-CN" sz="3600" b="1" dirty="0" smtClean="0">
              <a:solidFill>
                <a:prstClr val="white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 1.</a:t>
            </a:r>
            <a:r>
              <a:rPr lang="zh-CN" altLang="en-US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授课视频</a:t>
            </a:r>
            <a:endParaRPr lang="en-US" altLang="zh-CN" sz="3600" b="1" dirty="0" smtClean="0">
              <a:solidFill>
                <a:prstClr val="white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 2.</a:t>
            </a:r>
            <a:r>
              <a:rPr lang="zh-CN" altLang="en-US" sz="3600" b="1" dirty="0" smtClean="0">
                <a:solidFill>
                  <a:prstClr val="white"/>
                </a:solidFill>
                <a:latin typeface="仿宋" pitchFamily="49" charset="-122"/>
                <a:ea typeface="仿宋" pitchFamily="49" charset="-122"/>
              </a:rPr>
              <a:t>自学题库</a:t>
            </a:r>
            <a:endParaRPr lang="zh-CN" altLang="zh-CN" sz="3600" dirty="0">
              <a:solidFill>
                <a:prstClr val="white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7932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十一、案 例 积 累</a:t>
            </a:r>
            <a:endParaRPr lang="zh-CN" altLang="en-US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400" dirty="0" smtClean="0">
                <a:solidFill>
                  <a:schemeClr val="bg1"/>
                </a:solidFill>
              </a:rPr>
              <a:t>   </a:t>
            </a:r>
            <a:endParaRPr lang="en-US" altLang="zh-CN" sz="4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altLang="zh-CN" sz="4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sz="5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5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具体章节讲授</a:t>
            </a:r>
            <a:endParaRPr lang="zh-CN" altLang="en-US" sz="5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sz="54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5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第十章  新闻法治</a:t>
            </a:r>
            <a:endParaRPr lang="zh-CN" altLang="en-US" sz="5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zh-CN" altLang="en-US" b="1" dirty="0" smtClean="0">
                <a:solidFill>
                  <a:schemeClr val="bg1"/>
                </a:solidFill>
              </a:rPr>
              <a:t>一、本章课程目标定位 </a:t>
            </a:r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通过本章教学希望学生：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1.   </a:t>
            </a:r>
            <a:r>
              <a:rPr lang="zh-CN" altLang="en-US" dirty="0" smtClean="0">
                <a:solidFill>
                  <a:schemeClr val="bg1"/>
                </a:solidFill>
              </a:rPr>
              <a:t>理解新闻法治与新闻法制的关系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2.   </a:t>
            </a:r>
            <a:r>
              <a:rPr lang="zh-CN" altLang="en-US" dirty="0" smtClean="0">
                <a:solidFill>
                  <a:schemeClr val="bg1"/>
                </a:solidFill>
              </a:rPr>
              <a:t>深刻理解新闻活动主题的权利与义务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3.   </a:t>
            </a:r>
            <a:r>
              <a:rPr lang="zh-CN" altLang="en-US" dirty="0" smtClean="0">
                <a:solidFill>
                  <a:schemeClr val="bg1"/>
                </a:solidFill>
              </a:rPr>
              <a:t>全面掌握新闻活动的法律规范，强化学生  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zh-CN" altLang="en-US" dirty="0" smtClean="0">
                <a:solidFill>
                  <a:schemeClr val="bg1"/>
                </a:solidFill>
              </a:rPr>
              <a:t>在新闻活动中的守法意识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二、本章教学设计展开步骤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案例引入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    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</a:rPr>
              <a:t>精心设计，提前安排，布置给学生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     ——</a:t>
            </a:r>
            <a:r>
              <a:rPr lang="zh-CN" altLang="en-US" dirty="0" smtClean="0">
                <a:solidFill>
                  <a:schemeClr val="bg1"/>
                </a:solidFill>
              </a:rPr>
              <a:t>突发事件，随机引入（毕福剑）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2. </a:t>
            </a:r>
            <a:r>
              <a:rPr lang="zh-CN" altLang="en-US" dirty="0" smtClean="0">
                <a:solidFill>
                  <a:schemeClr val="bg1"/>
                </a:solidFill>
              </a:rPr>
              <a:t>分析不同媒体报道异同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</a:rPr>
              <a:t>学生提出个人思考与判断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4.</a:t>
            </a:r>
            <a:r>
              <a:rPr lang="zh-CN" altLang="en-US" dirty="0" smtClean="0">
                <a:solidFill>
                  <a:schemeClr val="bg1"/>
                </a:solidFill>
              </a:rPr>
              <a:t>学生之间相互评价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5.</a:t>
            </a:r>
            <a:r>
              <a:rPr lang="zh-CN" altLang="en-US" dirty="0" smtClean="0">
                <a:solidFill>
                  <a:schemeClr val="bg1"/>
                </a:solidFill>
              </a:rPr>
              <a:t>教师归纳、点评或总结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    ——</a:t>
            </a:r>
            <a:r>
              <a:rPr lang="zh-CN" altLang="en-US" dirty="0" smtClean="0">
                <a:solidFill>
                  <a:schemeClr val="bg1"/>
                </a:solidFill>
              </a:rPr>
              <a:t>无统一结论（开放式）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    —— </a:t>
            </a:r>
            <a:r>
              <a:rPr lang="zh-CN" altLang="en-US" dirty="0" smtClean="0">
                <a:solidFill>
                  <a:schemeClr val="bg1"/>
                </a:solidFill>
              </a:rPr>
              <a:t>多元结论    （闭合式）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zh-CN" altLang="en-US" b="1" dirty="0" smtClean="0">
                <a:solidFill>
                  <a:schemeClr val="bg1"/>
                </a:solidFill>
              </a:rPr>
              <a:t>三、本章重点、难点</a:t>
            </a:r>
            <a:r>
              <a:rPr lang="en-US" altLang="zh-CN" dirty="0" smtClean="0">
                <a:solidFill>
                  <a:schemeClr val="bg1"/>
                </a:solidFill>
              </a:rPr>
              <a:t/>
            </a:r>
            <a:br>
              <a:rPr lang="en-US" altLang="zh-CN" dirty="0" smtClean="0">
                <a:solidFill>
                  <a:schemeClr val="bg1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一、重点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1. </a:t>
            </a:r>
            <a:r>
              <a:rPr lang="zh-CN" altLang="en-US" dirty="0" smtClean="0">
                <a:solidFill>
                  <a:schemeClr val="bg1"/>
                </a:solidFill>
              </a:rPr>
              <a:t>  新闻法治与新闻法制的异同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2.   </a:t>
            </a:r>
            <a:r>
              <a:rPr lang="zh-CN" altLang="en-US" dirty="0" smtClean="0">
                <a:solidFill>
                  <a:schemeClr val="bg1"/>
                </a:solidFill>
              </a:rPr>
              <a:t>新闻活动主体的权利与义务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3.   </a:t>
            </a:r>
            <a:r>
              <a:rPr lang="zh-CN" altLang="en-US" dirty="0" smtClean="0">
                <a:solidFill>
                  <a:schemeClr val="bg1"/>
                </a:solidFill>
              </a:rPr>
              <a:t>新闻活动法律规范内容与守法范畴</a:t>
            </a: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/>
            </a:r>
            <a:br>
              <a:rPr lang="en-US" altLang="zh-CN" dirty="0" smtClean="0">
                <a:solidFill>
                  <a:schemeClr val="bg1"/>
                </a:solidFill>
              </a:rPr>
            </a:b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/>
            </a:r>
            <a:br>
              <a:rPr lang="en-US" altLang="zh-CN" sz="4000" b="1" dirty="0" smtClean="0">
                <a:solidFill>
                  <a:schemeClr val="bg1"/>
                </a:solidFill>
              </a:rPr>
            </a:br>
            <a:r>
              <a:rPr lang="zh-CN" altLang="en-US" sz="4000" b="1" dirty="0" smtClean="0">
                <a:solidFill>
                  <a:schemeClr val="bg1"/>
                </a:solidFill>
              </a:rPr>
              <a:t>二、难点</a:t>
            </a:r>
            <a:r>
              <a:rPr lang="en-US" altLang="zh-CN" sz="4000" b="1" dirty="0" smtClean="0">
                <a:solidFill>
                  <a:schemeClr val="bg1"/>
                </a:solidFill>
              </a:rPr>
              <a:t/>
            </a:r>
            <a:br>
              <a:rPr lang="en-US" altLang="zh-CN" sz="4000" b="1" dirty="0" smtClean="0">
                <a:solidFill>
                  <a:schemeClr val="bg1"/>
                </a:solidFill>
              </a:rPr>
            </a:b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1.</a:t>
            </a:r>
            <a:r>
              <a:rPr lang="zh-CN" altLang="en-US" dirty="0" smtClean="0">
                <a:solidFill>
                  <a:schemeClr val="bg1"/>
                </a:solidFill>
              </a:rPr>
              <a:t>中国新闻传播“有法”与“无法”的关系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  </a:t>
            </a:r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法律与道德的关系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  </a:t>
            </a:r>
            <a:r>
              <a:rPr lang="en-US" altLang="zh-CN" dirty="0" smtClean="0">
                <a:solidFill>
                  <a:schemeClr val="bg1"/>
                </a:solidFill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</a:rPr>
              <a:t>党管媒体与法制</a:t>
            </a:r>
            <a:r>
              <a:rPr lang="en-US" altLang="zh-CN" dirty="0" smtClean="0">
                <a:solidFill>
                  <a:schemeClr val="bg1"/>
                </a:solidFill>
              </a:rPr>
              <a:t>(</a:t>
            </a:r>
            <a:r>
              <a:rPr lang="zh-CN" altLang="en-US" dirty="0" smtClean="0">
                <a:solidFill>
                  <a:schemeClr val="bg1"/>
                </a:solidFill>
              </a:rPr>
              <a:t>治</a:t>
            </a:r>
            <a:r>
              <a:rPr lang="en-US" altLang="zh-CN" dirty="0" smtClean="0">
                <a:solidFill>
                  <a:schemeClr val="bg1"/>
                </a:solidFill>
              </a:rPr>
              <a:t>)</a:t>
            </a:r>
            <a:r>
              <a:rPr lang="zh-CN" altLang="en-US" dirty="0" smtClean="0">
                <a:solidFill>
                  <a:schemeClr val="bg1"/>
                </a:solidFill>
              </a:rPr>
              <a:t>管理的关系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  </a:t>
            </a:r>
            <a:r>
              <a:rPr lang="en-US" altLang="zh-CN" dirty="0" smtClean="0">
                <a:solidFill>
                  <a:schemeClr val="bg1"/>
                </a:solidFill>
              </a:rPr>
              <a:t>4.</a:t>
            </a:r>
            <a:r>
              <a:rPr lang="zh-CN" altLang="en-US" dirty="0" smtClean="0">
                <a:solidFill>
                  <a:schemeClr val="bg1"/>
                </a:solidFill>
              </a:rPr>
              <a:t>新闻法治与新闻政策的关系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  </a:t>
            </a:r>
            <a:r>
              <a:rPr lang="en-US" altLang="zh-CN" dirty="0" smtClean="0">
                <a:solidFill>
                  <a:schemeClr val="bg1"/>
                </a:solidFill>
              </a:rPr>
              <a:t>5.</a:t>
            </a:r>
            <a:r>
              <a:rPr lang="zh-CN" altLang="en-US" dirty="0" smtClean="0">
                <a:solidFill>
                  <a:schemeClr val="bg1"/>
                </a:solidFill>
              </a:rPr>
              <a:t>隐性采访与新闻侵权的关系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      公权力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</a:rPr>
              <a:t>法无授权皆禁止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      私权利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</a:rPr>
              <a:t>法无禁止皆自由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6.</a:t>
            </a:r>
            <a:r>
              <a:rPr lang="zh-CN" altLang="en-US" dirty="0" smtClean="0">
                <a:solidFill>
                  <a:schemeClr val="bg1"/>
                </a:solidFill>
              </a:rPr>
              <a:t>新媒体的权力让渡及其去中心化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7.</a:t>
            </a:r>
            <a:r>
              <a:rPr lang="zh-CN" altLang="en-US" dirty="0" smtClean="0">
                <a:solidFill>
                  <a:schemeClr val="bg1"/>
                </a:solidFill>
              </a:rPr>
              <a:t>舆论监督与新闻法治的关系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8.</a:t>
            </a:r>
            <a:r>
              <a:rPr lang="zh-CN" altLang="en-US" dirty="0" smtClean="0">
                <a:solidFill>
                  <a:schemeClr val="bg1"/>
                </a:solidFill>
              </a:rPr>
              <a:t>信息公开与安全保密的关系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9.</a:t>
            </a:r>
            <a:r>
              <a:rPr lang="zh-CN" altLang="en-US" dirty="0" smtClean="0">
                <a:solidFill>
                  <a:schemeClr val="bg1"/>
                </a:solidFill>
              </a:rPr>
              <a:t>网络隐私与数字遗忘权的关系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en-US" altLang="zh-CN" sz="44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4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44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4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第十一章  新闻事业管理</a:t>
            </a:r>
            <a:endParaRPr lang="zh-CN" altLang="en-US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7605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二</a:t>
            </a:r>
            <a:r>
              <a: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、教学理念</a:t>
            </a:r>
            <a:endParaRPr lang="zh-CN" altLang="zh-CN" sz="4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3" y="1412776"/>
            <a:ext cx="760491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       </a:t>
            </a:r>
          </a:p>
          <a:p>
            <a:r>
              <a:rPr lang="en-US" altLang="zh-CN" sz="3200" dirty="0" smtClean="0">
                <a:solidFill>
                  <a:schemeClr val="bg1"/>
                </a:solidFill>
              </a:rPr>
              <a:t>        </a:t>
            </a:r>
            <a:r>
              <a:rPr lang="zh-CN" altLang="zh-CN" sz="3200" dirty="0" smtClean="0">
                <a:solidFill>
                  <a:schemeClr val="bg1"/>
                </a:solidFill>
              </a:rPr>
              <a:t>以</a:t>
            </a:r>
            <a:r>
              <a:rPr lang="zh-CN" altLang="en-US" sz="3200" dirty="0" smtClean="0">
                <a:solidFill>
                  <a:schemeClr val="bg1"/>
                </a:solidFill>
              </a:rPr>
              <a:t>“</a:t>
            </a:r>
            <a:r>
              <a:rPr lang="zh-CN" altLang="zh-CN" sz="3200" dirty="0" smtClean="0">
                <a:solidFill>
                  <a:schemeClr val="bg1"/>
                </a:solidFill>
              </a:rPr>
              <a:t>培养</a:t>
            </a:r>
            <a:r>
              <a:rPr lang="zh-CN" altLang="zh-CN" sz="3200" dirty="0">
                <a:solidFill>
                  <a:schemeClr val="bg1"/>
                </a:solidFill>
              </a:rPr>
              <a:t>思想的</a:t>
            </a:r>
            <a:r>
              <a:rPr lang="zh-CN" altLang="zh-CN" sz="3200" dirty="0" smtClean="0">
                <a:solidFill>
                  <a:schemeClr val="bg1"/>
                </a:solidFill>
              </a:rPr>
              <a:t>生产者</a:t>
            </a:r>
            <a:r>
              <a:rPr lang="zh-CN" altLang="en-US" sz="3200" dirty="0" smtClean="0">
                <a:solidFill>
                  <a:schemeClr val="bg1"/>
                </a:solidFill>
              </a:rPr>
              <a:t>”</a:t>
            </a:r>
            <a:r>
              <a:rPr lang="zh-CN" altLang="zh-CN" sz="3200" dirty="0" smtClean="0">
                <a:solidFill>
                  <a:schemeClr val="bg1"/>
                </a:solidFill>
              </a:rPr>
              <a:t>为</a:t>
            </a:r>
            <a:r>
              <a:rPr lang="zh-CN" altLang="en-US" sz="3200" dirty="0" smtClean="0">
                <a:solidFill>
                  <a:schemeClr val="bg1"/>
                </a:solidFill>
              </a:rPr>
              <a:t>教学基本理念</a:t>
            </a:r>
            <a:r>
              <a:rPr lang="en-US" altLang="zh-CN" sz="3200" dirty="0" smtClean="0">
                <a:solidFill>
                  <a:schemeClr val="bg1"/>
                </a:solidFill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</a:rPr>
              <a:t>在方法上引导、鼓励学生发现问题、分析问题的勇气与能力。</a:t>
            </a:r>
          </a:p>
        </p:txBody>
      </p:sp>
      <p:sp>
        <p:nvSpPr>
          <p:cNvPr id="5" name="矩形 4"/>
          <p:cNvSpPr/>
          <p:nvPr/>
        </p:nvSpPr>
        <p:spPr>
          <a:xfrm>
            <a:off x="928662" y="3266472"/>
            <a:ext cx="619652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928662" y="4194103"/>
            <a:ext cx="70986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857224" y="2204864"/>
            <a:ext cx="69294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 </a:t>
            </a:r>
          </a:p>
          <a:p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9" name="Picture 7" descr="C:\Users\Administrator\Desktop\0430dengpao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6710" y="2285992"/>
            <a:ext cx="614596" cy="70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Administrator\Desktop\474987987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40" y="3000372"/>
            <a:ext cx="947835" cy="344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8269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1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zh-CN" altLang="en-US" b="1" dirty="0" smtClean="0">
                <a:solidFill>
                  <a:schemeClr val="bg1"/>
                </a:solidFill>
              </a:rPr>
              <a:t>本章重点、难点</a:t>
            </a:r>
            <a:r>
              <a:rPr lang="en-US" altLang="zh-CN" dirty="0" smtClean="0">
                <a:solidFill>
                  <a:schemeClr val="bg1"/>
                </a:solidFill>
              </a:rPr>
              <a:t/>
            </a:r>
            <a:br>
              <a:rPr lang="en-US" altLang="zh-CN" dirty="0" smtClean="0">
                <a:solidFill>
                  <a:schemeClr val="bg1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（一）重  点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endParaRPr lang="en-US" altLang="zh-CN" sz="3600" b="1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1.   </a:t>
            </a:r>
            <a:r>
              <a:rPr lang="zh-CN" altLang="en-US" dirty="0" smtClean="0">
                <a:solidFill>
                  <a:schemeClr val="bg1"/>
                </a:solidFill>
              </a:rPr>
              <a:t>中国大陆新闻事业管理体制与机制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2.   </a:t>
            </a:r>
            <a:r>
              <a:rPr lang="zh-CN" altLang="en-US" dirty="0" smtClean="0">
                <a:solidFill>
                  <a:schemeClr val="bg1"/>
                </a:solidFill>
              </a:rPr>
              <a:t>党的新闻政策管理与新闻传播规律的辩 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zh-CN" altLang="en-US" dirty="0" smtClean="0">
                <a:solidFill>
                  <a:schemeClr val="bg1"/>
                </a:solidFill>
              </a:rPr>
              <a:t>证统一关系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3.   </a:t>
            </a:r>
            <a:r>
              <a:rPr lang="zh-CN" altLang="en-US" dirty="0" smtClean="0">
                <a:solidFill>
                  <a:schemeClr val="bg1"/>
                </a:solidFill>
              </a:rPr>
              <a:t>坚持党的领导与发挥新闻工作者创造性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      </a:t>
            </a:r>
            <a:r>
              <a:rPr lang="zh-CN" altLang="en-US" dirty="0" smtClean="0">
                <a:solidFill>
                  <a:schemeClr val="bg1"/>
                </a:solidFill>
              </a:rPr>
              <a:t>的辩证统一关系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（二）难  点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党管媒体与行政、司法管理的关系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新媒体管理的迫切性及其难点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如何管理好“自媒体”，加强公民媒介素养教育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事业管理与企业经营的关系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报道数量与报道质量的关系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新闻出版自由与新闻宣传纪律的关系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44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en-US" altLang="zh-CN" sz="44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4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第十二章  新闻队伍建设</a:t>
            </a:r>
            <a:endParaRPr lang="zh-CN" altLang="en-US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zh-CN" altLang="en-US" b="1" dirty="0" smtClean="0">
                <a:solidFill>
                  <a:schemeClr val="bg1"/>
                </a:solidFill>
              </a:rPr>
              <a:t>本章重点、难点</a:t>
            </a:r>
            <a:r>
              <a:rPr lang="en-US" altLang="zh-CN" dirty="0" smtClean="0">
                <a:solidFill>
                  <a:schemeClr val="bg1"/>
                </a:solidFill>
              </a:rPr>
              <a:t/>
            </a:r>
            <a:br>
              <a:rPr lang="en-US" altLang="zh-CN" dirty="0" smtClean="0">
                <a:solidFill>
                  <a:schemeClr val="bg1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（一）重  点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1.  </a:t>
            </a:r>
            <a:r>
              <a:rPr lang="zh-CN" altLang="en-US" b="1" dirty="0" smtClean="0">
                <a:solidFill>
                  <a:schemeClr val="bg1"/>
                </a:solidFill>
              </a:rPr>
              <a:t>新闻人才成长的外部环境与内在规律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2.  </a:t>
            </a:r>
            <a:r>
              <a:rPr lang="zh-CN" altLang="en-US" b="1" dirty="0" smtClean="0">
                <a:solidFill>
                  <a:schemeClr val="bg1"/>
                </a:solidFill>
              </a:rPr>
              <a:t>如何提高青年记者编辑的理论水平和政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     </a:t>
            </a:r>
            <a:r>
              <a:rPr lang="zh-CN" altLang="en-US" b="1" dirty="0" smtClean="0">
                <a:solidFill>
                  <a:schemeClr val="bg1"/>
                </a:solidFill>
              </a:rPr>
              <a:t>治素养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3.  </a:t>
            </a:r>
            <a:r>
              <a:rPr lang="zh-CN" altLang="en-US" b="1" dirty="0" smtClean="0">
                <a:solidFill>
                  <a:schemeClr val="bg1"/>
                </a:solidFill>
              </a:rPr>
              <a:t>如何做让“人民满意、祖国放心”的合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     </a:t>
            </a:r>
            <a:r>
              <a:rPr lang="zh-CN" altLang="en-US" b="1" dirty="0" smtClean="0">
                <a:solidFill>
                  <a:schemeClr val="bg1"/>
                </a:solidFill>
              </a:rPr>
              <a:t>格新闻工作者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（二）难  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新闻规律与宣传规律的关系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全局意识与局部利益的关系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政治意识与业务规律的关系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大局意识与报道规律的关系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记者的“德”与“才”的关系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记者成长的外部环境与内在动力的关系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学科边界与专业优势的关系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 记者个人性格特征与专业要求的辩证统一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 1. </a:t>
            </a:r>
            <a:r>
              <a:rPr lang="zh-CN" altLang="en-US" dirty="0" smtClean="0">
                <a:solidFill>
                  <a:schemeClr val="bg1"/>
                </a:solidFill>
              </a:rPr>
              <a:t>如何安排和处理这三章内容之间的关联性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 2. </a:t>
            </a:r>
            <a:r>
              <a:rPr lang="zh-CN" altLang="en-US" dirty="0" smtClean="0">
                <a:solidFill>
                  <a:schemeClr val="bg1"/>
                </a:solidFill>
              </a:rPr>
              <a:t>这三章内容之间相互对比、映衬和关照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3. </a:t>
            </a:r>
            <a:r>
              <a:rPr lang="zh-CN" altLang="en-US" dirty="0" smtClean="0">
                <a:solidFill>
                  <a:schemeClr val="bg1"/>
                </a:solidFill>
              </a:rPr>
              <a:t>在课时安排上寻求恰当的比例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教学体会与反思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一、新闻理论教学分为前后两部分进行，效果迥然不同。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r>
              <a:rPr lang="zh-CN" altLang="en-US" sz="2800" dirty="0" smtClean="0">
                <a:solidFill>
                  <a:srgbClr val="FFFF00"/>
                </a:solidFill>
              </a:rPr>
              <a:t>二、现代教育技术与传统教学技能的统一。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r>
              <a:rPr lang="zh-CN" altLang="en-US" sz="2800" dirty="0" smtClean="0">
                <a:solidFill>
                  <a:srgbClr val="FFFF00"/>
                </a:solidFill>
              </a:rPr>
              <a:t>三、脱稿讲授与</a:t>
            </a:r>
            <a:r>
              <a:rPr lang="en-US" altLang="zh-CN" sz="2800" dirty="0" smtClean="0">
                <a:solidFill>
                  <a:srgbClr val="FFFF00"/>
                </a:solidFill>
              </a:rPr>
              <a:t>PPT</a:t>
            </a:r>
            <a:r>
              <a:rPr lang="zh-CN" altLang="en-US" sz="2800" dirty="0" smtClean="0">
                <a:solidFill>
                  <a:srgbClr val="FFFF00"/>
                </a:solidFill>
              </a:rPr>
              <a:t>依赖症 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r>
              <a:rPr lang="zh-CN" altLang="en-US" sz="2800" dirty="0" smtClean="0">
                <a:solidFill>
                  <a:srgbClr val="FFFF00"/>
                </a:solidFill>
              </a:rPr>
              <a:t>四、专业实习与理论授课的关系 （实习前布置任务 ：带走问题与带回答案）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r>
              <a:rPr lang="zh-CN" altLang="en-US" sz="2800" dirty="0" smtClean="0">
                <a:solidFill>
                  <a:srgbClr val="FFFF00"/>
                </a:solidFill>
              </a:rPr>
              <a:t>五、案例搜集：</a:t>
            </a:r>
            <a:r>
              <a:rPr lang="en-US" altLang="zh-CN" sz="2800" dirty="0" smtClean="0">
                <a:solidFill>
                  <a:srgbClr val="FFFF00"/>
                </a:solidFill>
              </a:rPr>
              <a:t>1.</a:t>
            </a:r>
            <a:r>
              <a:rPr lang="zh-CN" altLang="en-US" sz="2800" dirty="0" smtClean="0">
                <a:solidFill>
                  <a:srgbClr val="FFFF00"/>
                </a:solidFill>
              </a:rPr>
              <a:t>教师搜集；</a:t>
            </a:r>
            <a:r>
              <a:rPr lang="en-US" altLang="zh-CN" sz="2800" dirty="0" smtClean="0">
                <a:solidFill>
                  <a:srgbClr val="FFFF00"/>
                </a:solidFill>
              </a:rPr>
              <a:t>2.</a:t>
            </a:r>
            <a:r>
              <a:rPr lang="zh-CN" altLang="en-US" sz="2800" dirty="0" smtClean="0">
                <a:solidFill>
                  <a:srgbClr val="FFFF00"/>
                </a:solidFill>
              </a:rPr>
              <a:t>学生个人经历和发现提出问题；</a:t>
            </a:r>
            <a:r>
              <a:rPr lang="en-US" altLang="zh-CN" sz="2800" dirty="0" smtClean="0">
                <a:solidFill>
                  <a:srgbClr val="FFFF00"/>
                </a:solidFill>
              </a:rPr>
              <a:t>3. </a:t>
            </a:r>
            <a:r>
              <a:rPr lang="zh-CN" altLang="en-US" sz="2800" dirty="0" smtClean="0">
                <a:solidFill>
                  <a:srgbClr val="FFFF00"/>
                </a:solidFill>
              </a:rPr>
              <a:t>鼓励学生上讲台 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r>
              <a:rPr lang="zh-CN" altLang="en-US" sz="2800" dirty="0" smtClean="0">
                <a:solidFill>
                  <a:srgbClr val="FFFF00"/>
                </a:solidFill>
              </a:rPr>
              <a:t>六、理论课教师一定要有一线工作经验。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7873" y="1500174"/>
            <a:ext cx="590465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6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欢迎交流</a:t>
            </a:r>
            <a:endParaRPr lang="en-US" altLang="zh-CN" sz="6600" b="1" dirty="0" smtClean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 不吝赐教</a:t>
            </a:r>
            <a:endParaRPr lang="zh-CN" altLang="en-US" sz="66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111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zh-CN" altLang="en-US" sz="43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通讯方式：</a:t>
            </a:r>
            <a:endParaRPr lang="en-US" altLang="zh-CN" sz="4300" b="1" dirty="0" smtClean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43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sz="44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刘卫东</a:t>
            </a:r>
            <a:endParaRPr lang="en-US" altLang="zh-CN" sz="4400" b="1" dirty="0" smtClean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4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    天津师范大学新闻传播学院</a:t>
            </a:r>
            <a:endParaRPr lang="en-US" altLang="zh-CN" sz="4400" b="1" dirty="0" smtClean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sz="4300" dirty="0" smtClean="0">
              <a:solidFill>
                <a:srgbClr val="FFFF00"/>
              </a:solidFill>
              <a:latin typeface="楷体" pitchFamily="49" charset="-122"/>
              <a:ea typeface="楷体" pitchFamily="49" charset="-122"/>
              <a:hlinkClick r:id="rId2"/>
            </a:endParaRPr>
          </a:p>
          <a:p>
            <a:pPr>
              <a:buNone/>
            </a:pPr>
            <a:r>
              <a:rPr lang="en-US" altLang="zh-CN" sz="43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  <a:hlinkClick r:id="rId2"/>
              </a:rPr>
              <a:t>liuweidong9@126.com</a:t>
            </a:r>
            <a:r>
              <a:rPr lang="en-US" altLang="zh-CN" sz="43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  <a:p>
            <a:pPr>
              <a:buNone/>
            </a:pPr>
            <a:r>
              <a:rPr lang="zh-CN" altLang="en-US" sz="43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         </a:t>
            </a:r>
            <a:endParaRPr lang="en-US" altLang="zh-CN" b="1" dirty="0" smtClean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79626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三、教学基本思路</a:t>
            </a:r>
            <a:endParaRPr lang="zh-CN" altLang="zh-CN" sz="4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509" y="1584617"/>
            <a:ext cx="5880136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lvl="0"/>
            <a:endParaRPr lang="en-US" altLang="zh-CN" sz="2400" b="1" dirty="0" smtClean="0">
              <a:solidFill>
                <a:schemeClr val="bg1"/>
              </a:solidFill>
            </a:endParaRPr>
          </a:p>
          <a:p>
            <a:pPr lvl="0"/>
            <a:r>
              <a:rPr lang="en-US" altLang="zh-CN" sz="2400" b="1" dirty="0" smtClean="0">
                <a:solidFill>
                  <a:schemeClr val="bg1"/>
                </a:solidFill>
              </a:rPr>
              <a:t>1.    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以</a:t>
            </a:r>
            <a:r>
              <a:rPr lang="zh-CN" altLang="zh-CN" sz="2400" b="1" dirty="0">
                <a:solidFill>
                  <a:schemeClr val="bg1"/>
                </a:solidFill>
              </a:rPr>
              <a:t>史带论、史论结合的“历史厚重感</a:t>
            </a:r>
            <a:r>
              <a:rPr lang="zh-CN" altLang="zh-CN" b="1" dirty="0">
                <a:solidFill>
                  <a:schemeClr val="bg1"/>
                </a:solidFill>
              </a:rPr>
              <a:t>”</a:t>
            </a:r>
          </a:p>
        </p:txBody>
      </p:sp>
      <p:sp>
        <p:nvSpPr>
          <p:cNvPr id="5" name="矩形 4"/>
          <p:cNvSpPr/>
          <p:nvPr/>
        </p:nvSpPr>
        <p:spPr>
          <a:xfrm>
            <a:off x="596509" y="2462776"/>
            <a:ext cx="8122736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2.    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以</a:t>
            </a:r>
            <a:r>
              <a:rPr lang="zh-CN" altLang="zh-CN" sz="2400" b="1" dirty="0">
                <a:solidFill>
                  <a:schemeClr val="bg1"/>
                </a:solidFill>
              </a:rPr>
              <a:t>业界案例与现实问题引导理论创新的“时代新特征”</a:t>
            </a:r>
          </a:p>
        </p:txBody>
      </p:sp>
      <p:sp>
        <p:nvSpPr>
          <p:cNvPr id="6" name="矩形 5"/>
          <p:cNvSpPr/>
          <p:nvPr/>
        </p:nvSpPr>
        <p:spPr>
          <a:xfrm>
            <a:off x="596509" y="3284984"/>
            <a:ext cx="8034572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endParaRPr lang="en-US" altLang="zh-CN" sz="2400" b="1" dirty="0" smtClean="0">
              <a:solidFill>
                <a:schemeClr val="bg1"/>
              </a:solidFill>
            </a:endParaRPr>
          </a:p>
          <a:p>
            <a:pPr marL="457200" indent="-457200">
              <a:buAutoNum type="arabicPeriod" startAt="3"/>
            </a:pPr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以</a:t>
            </a:r>
            <a:r>
              <a:rPr lang="zh-CN" altLang="zh-CN" sz="2400" b="1" dirty="0">
                <a:solidFill>
                  <a:schemeClr val="bg1"/>
                </a:solidFill>
              </a:rPr>
              <a:t>当下全球传播文化的共性与特性为观照背景的“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中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US" altLang="zh-CN" sz="2400" b="1" dirty="0" smtClean="0">
                <a:solidFill>
                  <a:schemeClr val="bg1"/>
                </a:solidFill>
              </a:rPr>
              <a:t>       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外</a:t>
            </a:r>
            <a:r>
              <a:rPr lang="zh-CN" altLang="zh-CN" sz="2400" b="1" dirty="0">
                <a:solidFill>
                  <a:schemeClr val="bg1"/>
                </a:solidFill>
              </a:rPr>
              <a:t>比较观”</a:t>
            </a:r>
          </a:p>
        </p:txBody>
      </p:sp>
      <p:sp>
        <p:nvSpPr>
          <p:cNvPr id="7" name="矩形 6"/>
          <p:cNvSpPr/>
          <p:nvPr/>
        </p:nvSpPr>
        <p:spPr>
          <a:xfrm>
            <a:off x="627668" y="4509120"/>
            <a:ext cx="8034572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altLang="zh-CN" sz="2400" b="1" dirty="0" smtClean="0">
                <a:solidFill>
                  <a:schemeClr val="bg1"/>
                </a:solidFill>
              </a:rPr>
              <a:t> </a:t>
            </a:r>
          </a:p>
          <a:p>
            <a:pPr marL="457200" indent="-457200">
              <a:buAutoNum type="arabicPeriod" startAt="4"/>
            </a:pPr>
            <a:r>
              <a:rPr lang="zh-CN" altLang="zh-CN" sz="2400" b="1" dirty="0" smtClean="0">
                <a:solidFill>
                  <a:schemeClr val="bg1"/>
                </a:solidFill>
              </a:rPr>
              <a:t>以马克思主义唯物史观及现代科学为手段的“研究方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</a:p>
          <a:p>
            <a:pPr marL="457200" indent="-457200"/>
            <a:r>
              <a:rPr lang="en-US" altLang="zh-CN" sz="2400" b="1" dirty="0" smtClean="0">
                <a:solidFill>
                  <a:schemeClr val="bg1"/>
                </a:solidFill>
              </a:rPr>
              <a:t>       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法论”</a:t>
            </a:r>
            <a:endParaRPr lang="zh-CN" altLang="zh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5758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/>
            </a:r>
            <a:br>
              <a:rPr lang="en-US" altLang="zh-CN" sz="4000" b="1" dirty="0" smtClean="0">
                <a:solidFill>
                  <a:schemeClr val="bg1"/>
                </a:solidFill>
              </a:rPr>
            </a:br>
            <a:r>
              <a:rPr lang="zh-CN" altLang="zh-CN" sz="4000" b="1" dirty="0" smtClean="0">
                <a:solidFill>
                  <a:schemeClr val="bg1"/>
                </a:solidFill>
              </a:rPr>
              <a:t>以史带论、史论结合的“历史厚重感”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     《</a:t>
            </a:r>
            <a:r>
              <a:rPr lang="zh-CN" altLang="en-US" dirty="0" smtClean="0">
                <a:solidFill>
                  <a:schemeClr val="bg1"/>
                </a:solidFill>
              </a:rPr>
              <a:t>新闻学概论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课程与新闻理论研究的历史流变：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1.    1942</a:t>
            </a:r>
            <a:r>
              <a:rPr lang="zh-CN" altLang="en-US" dirty="0" smtClean="0">
                <a:solidFill>
                  <a:schemeClr val="bg1"/>
                </a:solidFill>
              </a:rPr>
              <a:t>年延安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解放日报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改版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2.    </a:t>
            </a:r>
            <a:r>
              <a:rPr lang="zh-CN" altLang="en-US" dirty="0" smtClean="0">
                <a:solidFill>
                  <a:schemeClr val="bg1"/>
                </a:solidFill>
              </a:rPr>
              <a:t>新中国</a:t>
            </a:r>
            <a:r>
              <a:rPr lang="en-US" altLang="zh-CN" dirty="0" smtClean="0">
                <a:solidFill>
                  <a:schemeClr val="bg1"/>
                </a:solidFill>
              </a:rPr>
              <a:t>1956</a:t>
            </a:r>
            <a:r>
              <a:rPr lang="zh-CN" altLang="en-US" dirty="0" smtClean="0">
                <a:solidFill>
                  <a:schemeClr val="bg1"/>
                </a:solidFill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人民日报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改版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</a:rPr>
              <a:t>“文革”十年及</a:t>
            </a:r>
            <a:r>
              <a:rPr lang="en-US" altLang="zh-CN" dirty="0" smtClean="0">
                <a:solidFill>
                  <a:schemeClr val="bg1"/>
                </a:solidFill>
              </a:rPr>
              <a:t>1979</a:t>
            </a:r>
            <a:r>
              <a:rPr lang="zh-CN" altLang="en-US" dirty="0" smtClean="0">
                <a:solidFill>
                  <a:schemeClr val="bg1"/>
                </a:solidFill>
              </a:rPr>
              <a:t>年新闻改革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4.  </a:t>
            </a:r>
            <a:r>
              <a:rPr lang="zh-CN" altLang="en-US" dirty="0" smtClean="0">
                <a:solidFill>
                  <a:schemeClr val="bg1"/>
                </a:solidFill>
              </a:rPr>
              <a:t>西方传播学于</a:t>
            </a:r>
            <a:r>
              <a:rPr lang="en-US" altLang="zh-CN" dirty="0" smtClean="0">
                <a:solidFill>
                  <a:schemeClr val="bg1"/>
                </a:solidFill>
              </a:rPr>
              <a:t>1982</a:t>
            </a:r>
            <a:r>
              <a:rPr lang="zh-CN" altLang="en-US" dirty="0" smtClean="0">
                <a:solidFill>
                  <a:schemeClr val="bg1"/>
                </a:solidFill>
              </a:rPr>
              <a:t>年的引进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5.  1989</a:t>
            </a:r>
            <a:r>
              <a:rPr lang="zh-CN" altLang="en-US" dirty="0" smtClean="0">
                <a:solidFill>
                  <a:schemeClr val="bg1"/>
                </a:solidFill>
              </a:rPr>
              <a:t>年以后党性与人民性的大讨论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6. 1992</a:t>
            </a:r>
            <a:r>
              <a:rPr lang="zh-CN" altLang="en-US" dirty="0" smtClean="0">
                <a:solidFill>
                  <a:schemeClr val="bg1"/>
                </a:solidFill>
              </a:rPr>
              <a:t>年党的“十四大”全面实施社会主义市场经济，新闻事业双重属性大讨论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5106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7.   </a:t>
            </a:r>
            <a:r>
              <a:rPr lang="zh-CN" altLang="en-US" dirty="0" smtClean="0">
                <a:solidFill>
                  <a:schemeClr val="bg1"/>
                </a:solidFill>
              </a:rPr>
              <a:t>新闻舆论监督与政治体制改革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8.   1996</a:t>
            </a:r>
            <a:r>
              <a:rPr lang="zh-CN" altLang="en-US" dirty="0" smtClean="0">
                <a:solidFill>
                  <a:schemeClr val="bg1"/>
                </a:solidFill>
              </a:rPr>
              <a:t>年“中外新闻制度比较研究”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9.   </a:t>
            </a:r>
            <a:r>
              <a:rPr lang="zh-CN" altLang="en-US" dirty="0" smtClean="0">
                <a:solidFill>
                  <a:schemeClr val="bg1"/>
                </a:solidFill>
              </a:rPr>
              <a:t>新闻法制建设与社会管理（治理）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10.   2003</a:t>
            </a:r>
            <a:r>
              <a:rPr lang="zh-CN" altLang="en-US" dirty="0" smtClean="0">
                <a:solidFill>
                  <a:schemeClr val="bg1"/>
                </a:solidFill>
              </a:rPr>
              <a:t>年中宣部在全国新闻界开展“马克思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      </a:t>
            </a:r>
            <a:r>
              <a:rPr lang="zh-CN" altLang="en-US" dirty="0" smtClean="0">
                <a:solidFill>
                  <a:schemeClr val="bg1"/>
                </a:solidFill>
              </a:rPr>
              <a:t>主义新闻观”教育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11.  2004</a:t>
            </a:r>
            <a:r>
              <a:rPr lang="zh-CN" altLang="en-US" dirty="0" smtClean="0">
                <a:solidFill>
                  <a:schemeClr val="bg1"/>
                </a:solidFill>
              </a:rPr>
              <a:t>年实施马克思主义理论建设工程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12.  2008</a:t>
            </a:r>
            <a:r>
              <a:rPr lang="zh-CN" altLang="en-US" dirty="0" smtClean="0">
                <a:solidFill>
                  <a:schemeClr val="bg1"/>
                </a:solidFill>
              </a:rPr>
              <a:t>年，改革开放</a:t>
            </a:r>
            <a:r>
              <a:rPr lang="en-US" altLang="zh-CN" dirty="0" smtClean="0">
                <a:solidFill>
                  <a:schemeClr val="bg1"/>
                </a:solidFill>
              </a:rPr>
              <a:t>30</a:t>
            </a:r>
            <a:r>
              <a:rPr lang="zh-CN" altLang="en-US" dirty="0" smtClean="0">
                <a:solidFill>
                  <a:schemeClr val="bg1"/>
                </a:solidFill>
              </a:rPr>
              <a:t>年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13.  </a:t>
            </a:r>
            <a:r>
              <a:rPr lang="zh-CN" altLang="en-US" dirty="0" smtClean="0">
                <a:solidFill>
                  <a:schemeClr val="bg1"/>
                </a:solidFill>
              </a:rPr>
              <a:t>中宣部“走、转、改”活动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14.  </a:t>
            </a:r>
            <a:r>
              <a:rPr lang="zh-CN" altLang="en-US" dirty="0" smtClean="0">
                <a:solidFill>
                  <a:schemeClr val="bg1"/>
                </a:solidFill>
              </a:rPr>
              <a:t>中共十八大“理论自信、道路自信、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zh-CN" altLang="en-US" dirty="0" smtClean="0">
                <a:solidFill>
                  <a:schemeClr val="bg1"/>
                </a:solidFill>
              </a:rPr>
              <a:t>制度自信”、“依法治国”及全面深化改革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15. </a:t>
            </a:r>
            <a:r>
              <a:rPr lang="zh-CN" altLang="en-US" dirty="0" smtClean="0">
                <a:solidFill>
                  <a:schemeClr val="bg1"/>
                </a:solidFill>
              </a:rPr>
              <a:t>习近平“</a:t>
            </a:r>
            <a:r>
              <a:rPr lang="en-US" altLang="zh-CN" dirty="0" smtClean="0">
                <a:solidFill>
                  <a:schemeClr val="bg1"/>
                </a:solidFill>
              </a:rPr>
              <a:t>8.19</a:t>
            </a:r>
            <a:r>
              <a:rPr lang="zh-CN" altLang="en-US" dirty="0" smtClean="0">
                <a:solidFill>
                  <a:schemeClr val="bg1"/>
                </a:solidFill>
              </a:rPr>
              <a:t>”讲话及其“媒介融合”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16.  2014</a:t>
            </a:r>
            <a:r>
              <a:rPr lang="zh-CN" altLang="en-US" dirty="0" smtClean="0">
                <a:solidFill>
                  <a:schemeClr val="bg1"/>
                </a:solidFill>
              </a:rPr>
              <a:t>年习近平同志“干好中国事情，讲好中国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            </a:t>
            </a:r>
            <a:r>
              <a:rPr lang="zh-CN" altLang="en-US" dirty="0" smtClean="0">
                <a:solidFill>
                  <a:schemeClr val="bg1"/>
                </a:solidFill>
              </a:rPr>
              <a:t>故事”的讲话精神与国际传播战略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            </a:t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zh-CN" altLang="zh-CN" sz="3600" b="1" dirty="0" smtClean="0">
                <a:solidFill>
                  <a:schemeClr val="bg1"/>
                </a:solidFill>
              </a:rPr>
              <a:t>以业界案例与现实问题引导理论创新的“时代新特征”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57200" indent="-457200"/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zh-CN" altLang="zh-CN" sz="4000" b="1" dirty="0" smtClean="0">
                <a:solidFill>
                  <a:schemeClr val="bg1"/>
                </a:solidFill>
              </a:rPr>
              <a:t>以当下全球传播文化的共性与特性</a:t>
            </a:r>
            <a:r>
              <a:rPr lang="en-US" altLang="zh-CN" sz="4000" b="1" dirty="0" smtClean="0">
                <a:solidFill>
                  <a:schemeClr val="bg1"/>
                </a:solidFill>
              </a:rPr>
              <a:t/>
            </a:r>
            <a:br>
              <a:rPr lang="en-US" altLang="zh-CN" sz="4000" b="1" dirty="0" smtClean="0">
                <a:solidFill>
                  <a:schemeClr val="bg1"/>
                </a:solidFill>
              </a:rPr>
            </a:br>
            <a:r>
              <a:rPr lang="zh-CN" altLang="zh-CN" sz="4000" b="1" dirty="0" smtClean="0">
                <a:solidFill>
                  <a:schemeClr val="bg1"/>
                </a:solidFill>
              </a:rPr>
              <a:t>为观照背景的“中外比较观”</a:t>
            </a:r>
            <a:br>
              <a:rPr lang="zh-CN" altLang="zh-CN" sz="4000" b="1" dirty="0" smtClean="0">
                <a:solidFill>
                  <a:schemeClr val="bg1"/>
                </a:solidFill>
              </a:rPr>
            </a:b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阅读相关资料与视频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57200" indent="-457200"/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zh-CN" altLang="zh-CN" sz="3600" b="1" dirty="0" smtClean="0">
                <a:solidFill>
                  <a:schemeClr val="bg1"/>
                </a:solidFill>
              </a:rPr>
              <a:t>以马克思主义唯物史观及现代科学</a:t>
            </a:r>
            <a:r>
              <a:rPr lang="en-US" altLang="zh-CN" sz="3600" b="1" dirty="0" smtClean="0">
                <a:solidFill>
                  <a:schemeClr val="bg1"/>
                </a:solidFill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</a:rPr>
            </a:br>
            <a:r>
              <a:rPr lang="zh-CN" altLang="zh-CN" sz="3600" b="1" dirty="0" smtClean="0">
                <a:solidFill>
                  <a:schemeClr val="bg1"/>
                </a:solidFill>
              </a:rPr>
              <a:t>为手段的“研究方法论”</a:t>
            </a:r>
            <a:r>
              <a:rPr lang="zh-CN" altLang="zh-CN" b="1" dirty="0" smtClean="0">
                <a:solidFill>
                  <a:schemeClr val="bg1"/>
                </a:solidFill>
              </a:rPr>
              <a:t/>
            </a:r>
            <a:br>
              <a:rPr lang="zh-CN" altLang="zh-CN" b="1" dirty="0" smtClean="0">
                <a:solidFill>
                  <a:schemeClr val="bg1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     讲授马克思主义唯物史观与新闻学“质化”和“量化”研究的关系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放映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马克思主义诞生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的视频（</a:t>
            </a:r>
            <a:r>
              <a:rPr lang="en-US" altLang="zh-CN" dirty="0" smtClean="0">
                <a:solidFill>
                  <a:schemeClr val="bg1"/>
                </a:solidFill>
              </a:rPr>
              <a:t>29</a:t>
            </a:r>
            <a:r>
              <a:rPr lang="zh-CN" altLang="en-US" dirty="0" smtClean="0">
                <a:solidFill>
                  <a:schemeClr val="bg1"/>
                </a:solidFill>
              </a:rPr>
              <a:t>分钟）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放映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人民记者穆青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的视频（</a:t>
            </a:r>
            <a:r>
              <a:rPr lang="en-US" altLang="zh-CN" dirty="0" smtClean="0">
                <a:solidFill>
                  <a:schemeClr val="bg1"/>
                </a:solidFill>
              </a:rPr>
              <a:t>50</a:t>
            </a:r>
            <a:r>
              <a:rPr lang="zh-CN" altLang="en-US" dirty="0" smtClean="0">
                <a:solidFill>
                  <a:schemeClr val="bg1"/>
                </a:solidFill>
              </a:rPr>
              <a:t>分钟）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1675</Words>
  <Application>Microsoft Office PowerPoint</Application>
  <PresentationFormat>全屏显示(4:3)</PresentationFormat>
  <Paragraphs>228</Paragraphs>
  <Slides>38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一、本课程教学目标定位</vt:lpstr>
      <vt:lpstr>幻灯片 3</vt:lpstr>
      <vt:lpstr>幻灯片 4</vt:lpstr>
      <vt:lpstr> 以史带论、史论结合的“历史厚重感” </vt:lpstr>
      <vt:lpstr>幻灯片 6</vt:lpstr>
      <vt:lpstr>                    以业界案例与现实问题引导理论创新的“时代新特征”</vt:lpstr>
      <vt:lpstr>      以当下全球传播文化的共性与特性 为观照背景的“中外比较观” </vt:lpstr>
      <vt:lpstr>  以马克思主义唯物史观及现代科学 为手段的“研究方法论” </vt:lpstr>
      <vt:lpstr>幻灯片 10</vt:lpstr>
      <vt:lpstr>幻灯片 11</vt:lpstr>
      <vt:lpstr>幻灯片 12</vt:lpstr>
      <vt:lpstr> 二、框架驱动的“发现学习” </vt:lpstr>
      <vt:lpstr> 三、“习明纳尔”教学模式 </vt:lpstr>
      <vt:lpstr>其他常见的教学方法（模式）</vt:lpstr>
      <vt:lpstr>幻灯片 16</vt:lpstr>
      <vt:lpstr>幻灯片 17</vt:lpstr>
      <vt:lpstr>幻灯片 18</vt:lpstr>
      <vt:lpstr> 九、学科前沿视野 </vt:lpstr>
      <vt:lpstr>幻灯片 20</vt:lpstr>
      <vt:lpstr>十一、案 例 积 累</vt:lpstr>
      <vt:lpstr>幻灯片 22</vt:lpstr>
      <vt:lpstr>幻灯片 23</vt:lpstr>
      <vt:lpstr> 一、本章课程目标定位  </vt:lpstr>
      <vt:lpstr>二、本章教学设计展开步骤</vt:lpstr>
      <vt:lpstr> 三、本章重点、难点 </vt:lpstr>
      <vt:lpstr> 二、难点 </vt:lpstr>
      <vt:lpstr>幻灯片 28</vt:lpstr>
      <vt:lpstr>幻灯片 29</vt:lpstr>
      <vt:lpstr> 本章重点、难点 </vt:lpstr>
      <vt:lpstr>（二）难  点</vt:lpstr>
      <vt:lpstr>幻灯片 32</vt:lpstr>
      <vt:lpstr> 本章重点、难点 </vt:lpstr>
      <vt:lpstr>（二）难  点</vt:lpstr>
      <vt:lpstr>幻灯片 35</vt:lpstr>
      <vt:lpstr>教学体会与反思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刘晓明</cp:lastModifiedBy>
  <cp:revision>49</cp:revision>
  <dcterms:created xsi:type="dcterms:W3CDTF">2015-04-16T00:41:25Z</dcterms:created>
  <dcterms:modified xsi:type="dcterms:W3CDTF">2015-04-20T09:14:52Z</dcterms:modified>
</cp:coreProperties>
</file>