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64" r:id="rId2"/>
    <p:sldId id="269" r:id="rId3"/>
    <p:sldId id="267" r:id="rId4"/>
    <p:sldId id="270" r:id="rId5"/>
    <p:sldId id="271" r:id="rId6"/>
    <p:sldId id="260" r:id="rId7"/>
    <p:sldId id="268" r:id="rId8"/>
    <p:sldId id="272" r:id="rId9"/>
    <p:sldId id="263" r:id="rId10"/>
    <p:sldId id="273" r:id="rId11"/>
    <p:sldId id="257" r:id="rId12"/>
    <p:sldId id="258" r:id="rId13"/>
    <p:sldId id="259" r:id="rId14"/>
    <p:sldId id="261" r:id="rId15"/>
    <p:sldId id="262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48" autoAdjust="0"/>
  </p:normalViewPr>
  <p:slideViewPr>
    <p:cSldViewPr>
      <p:cViewPr varScale="1">
        <p:scale>
          <a:sx n="89" d="100"/>
          <a:sy n="89" d="100"/>
        </p:scale>
        <p:origin x="-8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2015/12/3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zh-CN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单击图标添加图片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2015/12/3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67544" y="2492896"/>
            <a:ext cx="8229600" cy="1800200"/>
          </a:xfrm>
        </p:spPr>
        <p:txBody>
          <a:bodyPr>
            <a:noAutofit/>
          </a:bodyPr>
          <a:lstStyle/>
          <a:p>
            <a:r>
              <a:rPr lang="zh-CN" altLang="en-US" sz="8000" dirty="0" smtClean="0"/>
              <a:t>多媒体设备使用培训</a:t>
            </a:r>
            <a:endParaRPr lang="zh-CN" altLang="en-US" sz="8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1988840"/>
            <a:ext cx="8496944" cy="1872208"/>
          </a:xfrm>
        </p:spPr>
        <p:txBody>
          <a:bodyPr>
            <a:normAutofit/>
          </a:bodyPr>
          <a:lstStyle/>
          <a:p>
            <a:r>
              <a:rPr lang="zh-CN" altLang="zh-CN" sz="6000" dirty="0" smtClean="0"/>
              <a:t>投影机常见故障及解决</a:t>
            </a:r>
            <a:endParaRPr lang="zh-CN" altLang="en-US" sz="6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b="1" dirty="0" smtClean="0"/>
              <a:t>投影机常见故障及解决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4713387"/>
          </a:xfrm>
        </p:spPr>
        <p:txBody>
          <a:bodyPr>
            <a:normAutofit/>
          </a:bodyPr>
          <a:lstStyle/>
          <a:p>
            <a:r>
              <a:rPr lang="en-US" altLang="zh-CN" sz="2400" b="1" dirty="0" smtClean="0"/>
              <a:t>1.</a:t>
            </a:r>
            <a:r>
              <a:rPr lang="zh-CN" altLang="zh-CN" sz="2400" b="1" dirty="0" smtClean="0"/>
              <a:t>投影机开机后，屏幕上没有图像，如何检查</a:t>
            </a:r>
            <a:r>
              <a:rPr lang="zh-CN" altLang="zh-CN" sz="2400" dirty="0" smtClean="0"/>
              <a:t>？</a:t>
            </a:r>
            <a:r>
              <a:rPr lang="en-US" altLang="zh-CN" sz="2400" dirty="0" smtClean="0"/>
              <a:t> </a:t>
            </a:r>
            <a:endParaRPr lang="zh-CN" altLang="zh-CN" sz="2400" dirty="0" smtClean="0"/>
          </a:p>
          <a:p>
            <a:r>
              <a:rPr lang="zh-CN" altLang="zh-CN" sz="2400" dirty="0" smtClean="0"/>
              <a:t>（</a:t>
            </a:r>
            <a:r>
              <a:rPr lang="en-US" altLang="zh-CN" sz="2400" dirty="0" smtClean="0"/>
              <a:t>1</a:t>
            </a:r>
            <a:r>
              <a:rPr lang="zh-CN" altLang="zh-CN" sz="2400" dirty="0" smtClean="0"/>
              <a:t>）确认投影机有电</a:t>
            </a:r>
          </a:p>
          <a:p>
            <a:r>
              <a:rPr lang="zh-CN" altLang="zh-CN" sz="2400" dirty="0" smtClean="0"/>
              <a:t>（</a:t>
            </a:r>
            <a:r>
              <a:rPr lang="en-US" altLang="zh-CN" sz="2400" dirty="0" smtClean="0"/>
              <a:t>2</a:t>
            </a:r>
            <a:r>
              <a:rPr lang="zh-CN" altLang="zh-CN" sz="2400" dirty="0" smtClean="0"/>
              <a:t>）检查</a:t>
            </a:r>
            <a:r>
              <a:rPr lang="zh-CN" altLang="en-US" sz="2400" dirty="0" smtClean="0"/>
              <a:t>电源</a:t>
            </a:r>
            <a:r>
              <a:rPr lang="zh-CN" altLang="zh-CN" sz="2400" dirty="0" smtClean="0"/>
              <a:t>插座是否正常</a:t>
            </a:r>
            <a:r>
              <a:rPr lang="en-US" altLang="zh-CN" sz="2400" dirty="0" smtClean="0"/>
              <a:t> </a:t>
            </a:r>
            <a:endParaRPr lang="zh-CN" altLang="zh-CN" sz="2400" dirty="0" smtClean="0"/>
          </a:p>
          <a:p>
            <a:r>
              <a:rPr lang="zh-CN" altLang="zh-CN" sz="2400" dirty="0" smtClean="0"/>
              <a:t>（</a:t>
            </a:r>
            <a:r>
              <a:rPr lang="en-US" altLang="zh-CN" sz="2400" dirty="0" smtClean="0"/>
              <a:t>3</a:t>
            </a:r>
            <a:r>
              <a:rPr lang="zh-CN" altLang="zh-CN" sz="2400" dirty="0" smtClean="0"/>
              <a:t>）检查投影机和电源线之间的连线</a:t>
            </a:r>
            <a:r>
              <a:rPr lang="en-US" altLang="zh-CN" sz="2400" dirty="0" smtClean="0"/>
              <a:t> </a:t>
            </a:r>
            <a:endParaRPr lang="zh-CN" altLang="zh-CN" sz="2400" dirty="0" smtClean="0"/>
          </a:p>
          <a:p>
            <a:r>
              <a:rPr lang="zh-CN" altLang="zh-CN" sz="2400" dirty="0" smtClean="0"/>
              <a:t>（</a:t>
            </a:r>
            <a:r>
              <a:rPr lang="en-US" altLang="zh-CN" sz="2400" dirty="0" smtClean="0"/>
              <a:t>4</a:t>
            </a:r>
            <a:r>
              <a:rPr lang="zh-CN" altLang="zh-CN" sz="2400" dirty="0" smtClean="0"/>
              <a:t>）如果投影机连接有电，那么请确保电源已打开</a:t>
            </a:r>
            <a:r>
              <a:rPr lang="en-US" altLang="zh-CN" sz="2400" dirty="0" smtClean="0"/>
              <a:t> </a:t>
            </a:r>
            <a:endParaRPr lang="zh-CN" altLang="zh-CN" sz="2400" dirty="0" smtClean="0"/>
          </a:p>
          <a:p>
            <a:r>
              <a:rPr lang="zh-CN" altLang="zh-CN" sz="2400" dirty="0" smtClean="0"/>
              <a:t>（</a:t>
            </a:r>
            <a:r>
              <a:rPr lang="en-US" altLang="zh-CN" sz="2400" dirty="0" smtClean="0"/>
              <a:t>5</a:t>
            </a:r>
            <a:r>
              <a:rPr lang="zh-CN" altLang="zh-CN" sz="2400" dirty="0" smtClean="0"/>
              <a:t>）如果投影机有电但灯仍不亮，那么请检查投影仪是否工作在备用模式</a:t>
            </a:r>
            <a:r>
              <a:rPr lang="en-US" altLang="zh-CN" sz="2400" dirty="0" smtClean="0"/>
              <a:t> </a:t>
            </a:r>
            <a:endParaRPr lang="zh-CN" altLang="zh-CN" sz="2400" dirty="0" smtClean="0"/>
          </a:p>
          <a:p>
            <a:r>
              <a:rPr lang="zh-CN" altLang="zh-CN" sz="2400" dirty="0" smtClean="0"/>
              <a:t>（</a:t>
            </a:r>
            <a:r>
              <a:rPr lang="en-US" altLang="zh-CN" sz="2400" dirty="0" smtClean="0"/>
              <a:t>6</a:t>
            </a:r>
            <a:r>
              <a:rPr lang="zh-CN" altLang="zh-CN" sz="2400" dirty="0" smtClean="0"/>
              <a:t>）输入源为视频，检查视频源和投影机间视频连接电缆连线与接头</a:t>
            </a:r>
            <a:r>
              <a:rPr lang="en-US" altLang="zh-CN" sz="2400" dirty="0" smtClean="0"/>
              <a:t> </a:t>
            </a:r>
            <a:endParaRPr lang="zh-CN" altLang="zh-CN" sz="2400" dirty="0" smtClean="0"/>
          </a:p>
          <a:p>
            <a:r>
              <a:rPr lang="zh-CN" altLang="zh-CN" sz="2400" dirty="0" smtClean="0"/>
              <a:t>（</a:t>
            </a:r>
            <a:r>
              <a:rPr lang="en-US" altLang="zh-CN" sz="2400" dirty="0" smtClean="0"/>
              <a:t>7</a:t>
            </a:r>
            <a:r>
              <a:rPr lang="zh-CN" altLang="zh-CN" sz="2400" dirty="0" smtClean="0"/>
              <a:t>）确保已移开投影机镜头盖</a:t>
            </a:r>
            <a:r>
              <a:rPr lang="en-US" altLang="zh-CN" sz="2400" dirty="0" smtClean="0"/>
              <a:t> </a:t>
            </a:r>
            <a:endParaRPr lang="zh-CN" altLang="zh-CN" sz="2400" dirty="0" smtClean="0"/>
          </a:p>
          <a:p>
            <a:r>
              <a:rPr lang="zh-CN" altLang="zh-CN" sz="2400" dirty="0" smtClean="0"/>
              <a:t>（</a:t>
            </a:r>
            <a:r>
              <a:rPr lang="en-US" altLang="zh-CN" sz="2400" dirty="0" smtClean="0"/>
              <a:t>8</a:t>
            </a:r>
            <a:r>
              <a:rPr lang="zh-CN" altLang="zh-CN" sz="2400" dirty="0" smtClean="0"/>
              <a:t>）灯泡寿命是否到期（灯泡指示灯发出橙色光）</a:t>
            </a:r>
          </a:p>
          <a:p>
            <a:pPr>
              <a:buNone/>
            </a:pPr>
            <a:endParaRPr lang="en-US" altLang="zh-CN" sz="22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dirty="0" smtClean="0"/>
              <a:t>投影机常见故障及解决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sz="1900" b="1" dirty="0" smtClean="0"/>
              <a:t>2.</a:t>
            </a:r>
            <a:r>
              <a:rPr lang="zh-CN" altLang="zh-CN" sz="1900" b="1" dirty="0" smtClean="0"/>
              <a:t>投影机连接笔记本电脑，无输出影像？</a:t>
            </a:r>
            <a:r>
              <a:rPr lang="en-US" altLang="zh-CN" sz="1900" b="1" dirty="0" smtClean="0"/>
              <a:t> </a:t>
            </a:r>
            <a:endParaRPr lang="zh-CN" altLang="zh-CN" sz="1900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sz="1900" dirty="0" smtClean="0"/>
              <a:t>    </a:t>
            </a:r>
            <a:r>
              <a:rPr lang="zh-CN" altLang="zh-CN" sz="1900" dirty="0" smtClean="0"/>
              <a:t>笔记本电脑外接显示设备时，通常有四种显示输出控制。</a:t>
            </a:r>
            <a:r>
              <a:rPr lang="en-US" altLang="zh-CN" sz="1900" dirty="0" smtClean="0"/>
              <a:t> </a:t>
            </a:r>
            <a:endParaRPr lang="zh-CN" altLang="zh-CN" sz="1900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CN" altLang="zh-CN" sz="1900" dirty="0" smtClean="0"/>
              <a:t>（</a:t>
            </a:r>
            <a:r>
              <a:rPr lang="en-US" altLang="zh-CN" sz="1900" dirty="0" smtClean="0"/>
              <a:t>1</a:t>
            </a:r>
            <a:r>
              <a:rPr lang="zh-CN" altLang="zh-CN" sz="1900" dirty="0" smtClean="0"/>
              <a:t>）笔记本液晶屏亮，外接显示设备亮</a:t>
            </a:r>
            <a:r>
              <a:rPr lang="en-US" altLang="zh-CN" sz="1900" dirty="0" smtClean="0"/>
              <a:t> </a:t>
            </a:r>
            <a:endParaRPr lang="zh-CN" altLang="zh-CN" sz="1900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CN" altLang="zh-CN" sz="1900" dirty="0" smtClean="0"/>
              <a:t>（</a:t>
            </a:r>
            <a:r>
              <a:rPr lang="en-US" altLang="zh-CN" sz="1900" dirty="0" smtClean="0"/>
              <a:t>2</a:t>
            </a:r>
            <a:r>
              <a:rPr lang="zh-CN" altLang="zh-CN" sz="1900" dirty="0" smtClean="0"/>
              <a:t>）笔记本液晶屏亮，外接显示设备不亮</a:t>
            </a:r>
            <a:r>
              <a:rPr lang="en-US" altLang="zh-CN" sz="1900" dirty="0" smtClean="0"/>
              <a:t> </a:t>
            </a:r>
            <a:endParaRPr lang="zh-CN" altLang="zh-CN" sz="1900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CN" altLang="zh-CN" sz="1900" dirty="0" smtClean="0"/>
              <a:t>（</a:t>
            </a:r>
            <a:r>
              <a:rPr lang="en-US" altLang="zh-CN" sz="1900" dirty="0" smtClean="0"/>
              <a:t>3</a:t>
            </a:r>
            <a:r>
              <a:rPr lang="zh-CN" altLang="zh-CN" sz="1900" dirty="0" smtClean="0"/>
              <a:t>）笔记本液晶屏不亮，外接显示设备亮</a:t>
            </a:r>
            <a:r>
              <a:rPr lang="en-US" altLang="zh-CN" sz="1900" dirty="0" smtClean="0"/>
              <a:t> </a:t>
            </a:r>
            <a:endParaRPr lang="zh-CN" altLang="zh-CN" sz="1900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CN" altLang="zh-CN" sz="1900" dirty="0" smtClean="0"/>
              <a:t>（</a:t>
            </a:r>
            <a:r>
              <a:rPr lang="en-US" altLang="zh-CN" sz="1900" dirty="0" smtClean="0"/>
              <a:t>4</a:t>
            </a:r>
            <a:r>
              <a:rPr lang="zh-CN" altLang="zh-CN" sz="1900" dirty="0" smtClean="0"/>
              <a:t>）笔记本液晶屏不亮，外接显示设备不亮</a:t>
            </a:r>
            <a:r>
              <a:rPr lang="en-US" altLang="zh-CN" sz="1900" dirty="0" smtClean="0"/>
              <a:t> </a:t>
            </a:r>
            <a:endParaRPr lang="zh-CN" altLang="zh-CN" sz="1900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CN" altLang="zh-CN" sz="1900" dirty="0" smtClean="0"/>
              <a:t>解决：只需按下笔记本电脑键盘功能组合键进行切换即可。</a:t>
            </a:r>
            <a:r>
              <a:rPr lang="en-US" altLang="zh-CN" sz="1900" dirty="0" smtClean="0"/>
              <a:t> </a:t>
            </a:r>
            <a:endParaRPr lang="zh-CN" altLang="zh-CN" sz="1900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sz="1900" b="1" dirty="0" smtClean="0"/>
              <a:t>3.</a:t>
            </a:r>
            <a:r>
              <a:rPr lang="zh-CN" altLang="zh-CN" sz="1900" b="1" dirty="0" smtClean="0"/>
              <a:t>笔记本使用双屏显示时，投影机画面会出现</a:t>
            </a:r>
            <a:r>
              <a:rPr lang="en-US" altLang="zh-CN" sz="1900" b="1" dirty="0" smtClean="0"/>
              <a:t>windows</a:t>
            </a:r>
            <a:r>
              <a:rPr lang="zh-CN" altLang="zh-CN" sz="1900" b="1" dirty="0" smtClean="0"/>
              <a:t>背景颜色，但是无其他图象。</a:t>
            </a:r>
            <a:r>
              <a:rPr lang="en-US" altLang="zh-CN" sz="1900" b="1" dirty="0" smtClean="0"/>
              <a:t> </a:t>
            </a:r>
            <a:endParaRPr lang="zh-CN" altLang="zh-CN" sz="1900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sz="1900" dirty="0" smtClean="0"/>
              <a:t>    </a:t>
            </a:r>
            <a:r>
              <a:rPr lang="zh-CN" altLang="zh-CN" sz="1900" dirty="0" smtClean="0"/>
              <a:t>在桌面上点击右键，选择属性－》设置，点击显示器</a:t>
            </a:r>
            <a:r>
              <a:rPr lang="en-US" altLang="zh-CN" sz="1900" dirty="0" smtClean="0"/>
              <a:t>2</a:t>
            </a:r>
            <a:r>
              <a:rPr lang="zh-CN" altLang="zh-CN" sz="1900" dirty="0" smtClean="0"/>
              <a:t>，不选择“将我的桌面扩展到此显示器”项目，然后投影机的画面会变成蓝屏，最后再使用切换组合键选择输出设备。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dirty="0" smtClean="0"/>
              <a:t>投影机常见故障及解决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sz="1800" b="1" dirty="0" smtClean="0"/>
              <a:t>4.</a:t>
            </a:r>
            <a:r>
              <a:rPr lang="zh-CN" altLang="zh-CN" sz="1800" b="1" dirty="0" smtClean="0"/>
              <a:t>播放影片时播放软件内画面为黑色。</a:t>
            </a:r>
            <a:r>
              <a:rPr lang="en-US" altLang="zh-CN" sz="1800" b="1" dirty="0" smtClean="0"/>
              <a:t> </a:t>
            </a:r>
            <a:endParaRPr lang="zh-CN" altLang="zh-CN" sz="1800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CN" altLang="zh-CN" sz="1800" dirty="0" smtClean="0"/>
              <a:t>（</a:t>
            </a:r>
            <a:r>
              <a:rPr lang="en-US" altLang="zh-CN" sz="1800" dirty="0" smtClean="0"/>
              <a:t>1</a:t>
            </a:r>
            <a:r>
              <a:rPr lang="zh-CN" altLang="zh-CN" sz="1800" dirty="0" smtClean="0"/>
              <a:t>）调整输出的分辨率跟投影机自身的分辨率相同；</a:t>
            </a:r>
            <a:r>
              <a:rPr lang="en-US" altLang="zh-CN" sz="1800" dirty="0" smtClean="0"/>
              <a:t> </a:t>
            </a:r>
            <a:endParaRPr lang="zh-CN" altLang="zh-CN" sz="1800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CN" altLang="zh-CN" sz="1800" dirty="0" smtClean="0"/>
              <a:t>（</a:t>
            </a:r>
            <a:r>
              <a:rPr lang="en-US" altLang="zh-CN" sz="1800" dirty="0" smtClean="0"/>
              <a:t>2</a:t>
            </a:r>
            <a:r>
              <a:rPr lang="zh-CN" altLang="zh-CN" sz="1800" dirty="0" smtClean="0"/>
              <a:t>）将刷新率调到</a:t>
            </a:r>
            <a:r>
              <a:rPr lang="en-US" altLang="zh-CN" sz="1800" dirty="0" smtClean="0"/>
              <a:t>60Hz</a:t>
            </a:r>
            <a:r>
              <a:rPr lang="zh-CN" altLang="zh-CN" sz="1800" dirty="0" smtClean="0"/>
              <a:t>，如果之前可以现实现在不能建议您多操作几次；</a:t>
            </a:r>
            <a:r>
              <a:rPr lang="en-US" altLang="zh-CN" sz="1800" dirty="0" smtClean="0"/>
              <a:t> </a:t>
            </a:r>
            <a:endParaRPr lang="zh-CN" altLang="zh-CN" sz="1800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CN" altLang="zh-CN" sz="1800" dirty="0" smtClean="0"/>
              <a:t>（</a:t>
            </a:r>
            <a:r>
              <a:rPr lang="en-US" altLang="zh-CN" sz="1800" dirty="0" smtClean="0"/>
              <a:t>3</a:t>
            </a:r>
            <a:r>
              <a:rPr lang="zh-CN" altLang="zh-CN" sz="1800" dirty="0" smtClean="0"/>
              <a:t>）下载最新版本的播放软件一般可解决此问题。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sz="1800" b="1" dirty="0" smtClean="0"/>
              <a:t>5.</a:t>
            </a:r>
            <a:r>
              <a:rPr lang="zh-CN" altLang="zh-CN" sz="1800" b="1" dirty="0" smtClean="0"/>
              <a:t>吊装之后如何吊转画面。</a:t>
            </a:r>
            <a:r>
              <a:rPr lang="en-US" altLang="zh-CN" sz="1800" b="1" dirty="0" smtClean="0"/>
              <a:t> </a:t>
            </a:r>
            <a:endParaRPr lang="zh-CN" altLang="zh-CN" sz="1800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sz="1800" dirty="0" smtClean="0"/>
              <a:t>    </a:t>
            </a:r>
            <a:r>
              <a:rPr lang="zh-CN" altLang="zh-CN" sz="1800" dirty="0" smtClean="0"/>
              <a:t>将投影机吊装之后，默认的画面同时吊挂了，这时可以通过机身控制面板或者遥控器上的</a:t>
            </a:r>
            <a:r>
              <a:rPr lang="en-US" altLang="zh-CN" sz="1800" dirty="0" smtClean="0"/>
              <a:t>menu</a:t>
            </a:r>
            <a:r>
              <a:rPr lang="zh-CN" altLang="zh-CN" sz="1800" dirty="0" smtClean="0"/>
              <a:t>键调出</a:t>
            </a:r>
            <a:r>
              <a:rPr lang="en-US" altLang="zh-CN" sz="1800" dirty="0" smtClean="0"/>
              <a:t>OSD</a:t>
            </a:r>
            <a:r>
              <a:rPr lang="zh-CN" altLang="zh-CN" sz="1800" dirty="0" smtClean="0"/>
              <a:t>菜单，然后选择“信号源菜单”，接着进入“镜像”菜单，使用左右键在镜像模式中切换，达到投影画面要求。</a:t>
            </a:r>
            <a:r>
              <a:rPr lang="en-US" altLang="zh-CN" sz="1800" dirty="0" smtClean="0"/>
              <a:t> </a:t>
            </a:r>
            <a:endParaRPr lang="zh-CN" altLang="zh-CN" sz="1800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CN" altLang="zh-CN" sz="1800" dirty="0" smtClean="0"/>
              <a:t>镜像菜单包含四种镜像模式：</a:t>
            </a:r>
            <a:r>
              <a:rPr lang="en-US" altLang="zh-CN" sz="1800" dirty="0" smtClean="0"/>
              <a:t> </a:t>
            </a:r>
            <a:endParaRPr lang="zh-CN" altLang="zh-CN" sz="1800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CN" altLang="zh-CN" sz="1800" dirty="0" smtClean="0"/>
              <a:t>（</a:t>
            </a:r>
            <a:r>
              <a:rPr lang="en-US" altLang="zh-CN" sz="1800" dirty="0" smtClean="0"/>
              <a:t>1</a:t>
            </a:r>
            <a:r>
              <a:rPr lang="zh-CN" altLang="zh-CN" sz="1800" dirty="0" smtClean="0"/>
              <a:t>）默认</a:t>
            </a:r>
            <a:r>
              <a:rPr lang="en-US" altLang="zh-CN" sz="1800" dirty="0" smtClean="0"/>
              <a:t> </a:t>
            </a:r>
            <a:endParaRPr lang="zh-CN" altLang="zh-CN" sz="1800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CN" altLang="zh-CN" sz="1800" dirty="0" smtClean="0"/>
              <a:t>（</a:t>
            </a:r>
            <a:r>
              <a:rPr lang="en-US" altLang="zh-CN" sz="1800" dirty="0" smtClean="0"/>
              <a:t>2</a:t>
            </a:r>
            <a:r>
              <a:rPr lang="zh-CN" altLang="zh-CN" sz="1800" dirty="0" smtClean="0"/>
              <a:t>）屋顶安装投影</a:t>
            </a:r>
            <a:r>
              <a:rPr lang="en-US" altLang="zh-CN" sz="1800" dirty="0" smtClean="0"/>
              <a:t> </a:t>
            </a:r>
            <a:endParaRPr lang="zh-CN" altLang="zh-CN" sz="1800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CN" altLang="zh-CN" sz="1800" dirty="0" smtClean="0"/>
              <a:t>（</a:t>
            </a:r>
            <a:r>
              <a:rPr lang="en-US" altLang="zh-CN" sz="1800" dirty="0" smtClean="0"/>
              <a:t>3</a:t>
            </a:r>
            <a:r>
              <a:rPr lang="zh-CN" altLang="zh-CN" sz="1800" dirty="0" smtClean="0"/>
              <a:t>）后部屏幕投影</a:t>
            </a:r>
            <a:r>
              <a:rPr lang="en-US" altLang="zh-CN" sz="1800" dirty="0" smtClean="0"/>
              <a:t> </a:t>
            </a:r>
            <a:endParaRPr lang="zh-CN" altLang="zh-CN" sz="1800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CN" altLang="zh-CN" sz="1800" dirty="0" smtClean="0"/>
              <a:t>（</a:t>
            </a:r>
            <a:r>
              <a:rPr lang="en-US" altLang="zh-CN" sz="1800" dirty="0" smtClean="0"/>
              <a:t>4</a:t>
            </a:r>
            <a:r>
              <a:rPr lang="zh-CN" altLang="zh-CN" sz="1800" dirty="0" smtClean="0"/>
              <a:t>）屋顶安装和后部屏幕投影</a:t>
            </a:r>
          </a:p>
          <a:p>
            <a:endParaRPr lang="zh-CN" altLang="en-US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投影机常见故障及解决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8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zh-CN" sz="1800" b="1" dirty="0" smtClean="0"/>
              <a:t>6.</a:t>
            </a:r>
            <a:r>
              <a:rPr lang="zh-CN" altLang="zh-CN" sz="1800" b="1" dirty="0" smtClean="0"/>
              <a:t>投影机投射时，投影画面模糊、不清晰？</a:t>
            </a:r>
            <a:r>
              <a:rPr lang="en-US" altLang="zh-CN" sz="1800" b="1" dirty="0" smtClean="0"/>
              <a:t> </a:t>
            </a:r>
            <a:endParaRPr lang="zh-CN" altLang="zh-CN" sz="1800" dirty="0" smtClean="0"/>
          </a:p>
          <a:p>
            <a:pPr>
              <a:lnSpc>
                <a:spcPct val="110000"/>
              </a:lnSpc>
            </a:pPr>
            <a:r>
              <a:rPr lang="en-US" altLang="zh-CN" sz="1800" dirty="0" smtClean="0"/>
              <a:t>    </a:t>
            </a:r>
            <a:r>
              <a:rPr lang="zh-CN" altLang="zh-CN" sz="1800" dirty="0" smtClean="0"/>
              <a:t>投影画面出现后，需调整焦距或投影机与墙面的距离。</a:t>
            </a:r>
            <a:r>
              <a:rPr lang="en-US" altLang="zh-CN" sz="1800" dirty="0" smtClean="0"/>
              <a:t> </a:t>
            </a:r>
            <a:endParaRPr lang="zh-CN" altLang="zh-CN" sz="1800" dirty="0" smtClean="0"/>
          </a:p>
          <a:p>
            <a:pPr>
              <a:lnSpc>
                <a:spcPct val="110000"/>
              </a:lnSpc>
            </a:pPr>
            <a:r>
              <a:rPr lang="zh-CN" altLang="zh-CN" sz="1800" dirty="0" smtClean="0"/>
              <a:t>解决：手动或电动对焦，直到画面清晰。不能调焦的机器，可通过前后移动投影机解决。</a:t>
            </a:r>
            <a:endParaRPr lang="en-US" altLang="zh-CN" sz="1800" b="1" dirty="0" smtClean="0"/>
          </a:p>
          <a:p>
            <a:pPr>
              <a:lnSpc>
                <a:spcPct val="110000"/>
              </a:lnSpc>
            </a:pPr>
            <a:r>
              <a:rPr lang="en-US" altLang="zh-CN" sz="1800" b="1" dirty="0" smtClean="0"/>
              <a:t>7.</a:t>
            </a:r>
            <a:r>
              <a:rPr lang="zh-CN" altLang="zh-CN" sz="1800" b="1" dirty="0" smtClean="0"/>
              <a:t>投影机无画面如何判断。</a:t>
            </a:r>
            <a:r>
              <a:rPr lang="en-US" altLang="zh-CN" sz="1800" b="1" dirty="0" smtClean="0"/>
              <a:t> </a:t>
            </a:r>
            <a:endParaRPr lang="zh-CN" altLang="zh-CN" sz="1800" dirty="0" smtClean="0"/>
          </a:p>
          <a:p>
            <a:pPr>
              <a:lnSpc>
                <a:spcPct val="110000"/>
              </a:lnSpc>
            </a:pPr>
            <a:r>
              <a:rPr lang="en-US" altLang="zh-CN" sz="1800" dirty="0" smtClean="0"/>
              <a:t>    </a:t>
            </a:r>
            <a:r>
              <a:rPr lang="zh-CN" altLang="zh-CN" sz="1800" dirty="0" smtClean="0"/>
              <a:t>投影机出现无画面状况时请做如下动作进行确认</a:t>
            </a:r>
            <a:r>
              <a:rPr lang="en-US" altLang="zh-CN" sz="1800" dirty="0" smtClean="0"/>
              <a:t> </a:t>
            </a:r>
            <a:endParaRPr lang="zh-CN" altLang="zh-CN" sz="1800" dirty="0" smtClean="0"/>
          </a:p>
          <a:p>
            <a:pPr>
              <a:lnSpc>
                <a:spcPct val="110000"/>
              </a:lnSpc>
            </a:pPr>
            <a:r>
              <a:rPr lang="zh-CN" altLang="zh-CN" sz="1800" dirty="0" smtClean="0"/>
              <a:t>（</a:t>
            </a:r>
            <a:r>
              <a:rPr lang="en-US" altLang="zh-CN" sz="1800" dirty="0" smtClean="0"/>
              <a:t>1</a:t>
            </a:r>
            <a:r>
              <a:rPr lang="zh-CN" altLang="zh-CN" sz="1800" dirty="0" smtClean="0"/>
              <a:t>）检查是否正确连接输入信号，保证所有信号电缆正确连接</a:t>
            </a:r>
            <a:r>
              <a:rPr lang="en-US" altLang="zh-CN" sz="1800" dirty="0" smtClean="0"/>
              <a:t> </a:t>
            </a:r>
            <a:endParaRPr lang="zh-CN" altLang="zh-CN" sz="1800" dirty="0" smtClean="0"/>
          </a:p>
          <a:p>
            <a:pPr>
              <a:lnSpc>
                <a:spcPct val="110000"/>
              </a:lnSpc>
            </a:pPr>
            <a:r>
              <a:rPr lang="zh-CN" altLang="zh-CN" sz="1800" dirty="0" smtClean="0"/>
              <a:t>（</a:t>
            </a:r>
            <a:r>
              <a:rPr lang="en-US" altLang="zh-CN" sz="1800" dirty="0" smtClean="0"/>
              <a:t>2</a:t>
            </a:r>
            <a:r>
              <a:rPr lang="zh-CN" altLang="zh-CN" sz="1800" dirty="0" smtClean="0"/>
              <a:t>）确认是否取下镜头盖</a:t>
            </a:r>
            <a:r>
              <a:rPr lang="en-US" altLang="zh-CN" sz="1800" dirty="0" smtClean="0"/>
              <a:t> </a:t>
            </a:r>
            <a:endParaRPr lang="zh-CN" altLang="zh-CN" sz="1800" dirty="0" smtClean="0"/>
          </a:p>
          <a:p>
            <a:pPr>
              <a:lnSpc>
                <a:spcPct val="110000"/>
              </a:lnSpc>
            </a:pPr>
            <a:r>
              <a:rPr lang="zh-CN" altLang="zh-CN" sz="1800" dirty="0" smtClean="0"/>
              <a:t>（</a:t>
            </a:r>
            <a:r>
              <a:rPr lang="en-US" altLang="zh-CN" sz="1800" dirty="0" smtClean="0"/>
              <a:t>3</a:t>
            </a:r>
            <a:r>
              <a:rPr lang="zh-CN" altLang="zh-CN" sz="1800" dirty="0" smtClean="0"/>
              <a:t>）调整亮度和对比度</a:t>
            </a:r>
            <a:r>
              <a:rPr lang="en-US" altLang="zh-CN" sz="1800" dirty="0" smtClean="0"/>
              <a:t> </a:t>
            </a:r>
            <a:endParaRPr lang="zh-CN" altLang="zh-CN" sz="1800" dirty="0" smtClean="0"/>
          </a:p>
          <a:p>
            <a:pPr>
              <a:lnSpc>
                <a:spcPct val="110000"/>
              </a:lnSpc>
            </a:pPr>
            <a:r>
              <a:rPr lang="zh-CN" altLang="zh-CN" sz="1800" dirty="0" smtClean="0"/>
              <a:t>（</a:t>
            </a:r>
            <a:r>
              <a:rPr lang="en-US" altLang="zh-CN" sz="1800" dirty="0" smtClean="0"/>
              <a:t>4</a:t>
            </a:r>
            <a:r>
              <a:rPr lang="zh-CN" altLang="zh-CN" sz="1800" dirty="0" smtClean="0"/>
              <a:t>）确认电源指示灯是否亮，如果不亮则属于电源故障</a:t>
            </a:r>
            <a:r>
              <a:rPr lang="en-US" altLang="zh-CN" sz="1800" dirty="0" smtClean="0"/>
              <a:t> </a:t>
            </a:r>
            <a:endParaRPr lang="zh-CN" altLang="zh-CN" sz="1800" dirty="0" smtClean="0"/>
          </a:p>
          <a:p>
            <a:pPr>
              <a:lnSpc>
                <a:spcPct val="110000"/>
              </a:lnSpc>
            </a:pPr>
            <a:r>
              <a:rPr lang="zh-CN" altLang="zh-CN" sz="1800" dirty="0" smtClean="0"/>
              <a:t>（</a:t>
            </a:r>
            <a:r>
              <a:rPr lang="en-US" altLang="zh-CN" sz="1800" dirty="0" smtClean="0"/>
              <a:t>5</a:t>
            </a:r>
            <a:r>
              <a:rPr lang="zh-CN" altLang="zh-CN" sz="1800" dirty="0" smtClean="0"/>
              <a:t>）确认状态指示灯是否亮，如果亮，说明机台出现故障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投影机常见故障及解决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1800" b="1" dirty="0" smtClean="0"/>
              <a:t>8.</a:t>
            </a:r>
            <a:r>
              <a:rPr lang="zh-CN" altLang="zh-CN" sz="1800" b="1" dirty="0" smtClean="0"/>
              <a:t>投影偏色。</a:t>
            </a:r>
            <a:r>
              <a:rPr lang="en-US" altLang="zh-CN" sz="1800" b="1" dirty="0" smtClean="0"/>
              <a:t> </a:t>
            </a:r>
            <a:endParaRPr lang="zh-CN" altLang="zh-CN" sz="1800" dirty="0" smtClean="0"/>
          </a:p>
          <a:p>
            <a:pPr>
              <a:lnSpc>
                <a:spcPct val="120000"/>
              </a:lnSpc>
            </a:pPr>
            <a:r>
              <a:rPr lang="en-US" altLang="zh-CN" sz="1800" dirty="0" smtClean="0"/>
              <a:t>    </a:t>
            </a:r>
            <a:r>
              <a:rPr lang="zh-CN" altLang="zh-CN" sz="1800" dirty="0" smtClean="0"/>
              <a:t>投影机连接电脑，如果投影画面出现颜色偏差，例如全屏偏红，局部偏色闪动，判断的方法是：</a:t>
            </a:r>
            <a:r>
              <a:rPr lang="en-US" altLang="zh-CN" sz="1800" dirty="0" smtClean="0"/>
              <a:t> </a:t>
            </a:r>
            <a:endParaRPr lang="zh-CN" altLang="zh-CN" sz="1800" dirty="0" smtClean="0"/>
          </a:p>
          <a:p>
            <a:pPr>
              <a:lnSpc>
                <a:spcPct val="120000"/>
              </a:lnSpc>
            </a:pPr>
            <a:r>
              <a:rPr lang="zh-CN" altLang="zh-CN" sz="1800" dirty="0" smtClean="0"/>
              <a:t>（</a:t>
            </a:r>
            <a:r>
              <a:rPr lang="en-US" altLang="zh-CN" sz="1800" dirty="0" smtClean="0"/>
              <a:t>1</a:t>
            </a:r>
            <a:r>
              <a:rPr lang="zh-CN" altLang="zh-CN" sz="1800" dirty="0" smtClean="0"/>
              <a:t>）观察信号线两端的</a:t>
            </a:r>
            <a:r>
              <a:rPr lang="en-US" altLang="zh-CN" sz="1800" dirty="0" smtClean="0"/>
              <a:t>VGA</a:t>
            </a:r>
            <a:r>
              <a:rPr lang="zh-CN" altLang="zh-CN" sz="1800" dirty="0" smtClean="0"/>
              <a:t>口是否有针脚损坏，如果有，更换信号线测试；</a:t>
            </a:r>
            <a:r>
              <a:rPr lang="en-US" altLang="zh-CN" sz="1800" dirty="0" smtClean="0"/>
              <a:t> </a:t>
            </a:r>
            <a:endParaRPr lang="zh-CN" altLang="zh-CN" sz="1800" dirty="0" smtClean="0"/>
          </a:p>
          <a:p>
            <a:pPr>
              <a:lnSpc>
                <a:spcPct val="120000"/>
              </a:lnSpc>
            </a:pPr>
            <a:r>
              <a:rPr lang="zh-CN" altLang="zh-CN" sz="1800" dirty="0" smtClean="0"/>
              <a:t>（</a:t>
            </a:r>
            <a:r>
              <a:rPr lang="en-US" altLang="zh-CN" sz="1800" dirty="0" smtClean="0"/>
              <a:t>2</a:t>
            </a:r>
            <a:r>
              <a:rPr lang="zh-CN" altLang="zh-CN" sz="1800" dirty="0" smtClean="0"/>
              <a:t>）插紧信号线两端的</a:t>
            </a:r>
            <a:r>
              <a:rPr lang="en-US" altLang="zh-CN" sz="1800" dirty="0" smtClean="0"/>
              <a:t>VGA</a:t>
            </a:r>
            <a:r>
              <a:rPr lang="zh-CN" altLang="zh-CN" sz="1800" dirty="0" smtClean="0"/>
              <a:t>口；</a:t>
            </a:r>
            <a:r>
              <a:rPr lang="en-US" altLang="zh-CN" sz="1800" dirty="0" smtClean="0"/>
              <a:t> </a:t>
            </a:r>
            <a:endParaRPr lang="zh-CN" altLang="zh-CN" sz="1800" dirty="0" smtClean="0"/>
          </a:p>
          <a:p>
            <a:pPr>
              <a:lnSpc>
                <a:spcPct val="120000"/>
              </a:lnSpc>
            </a:pPr>
            <a:r>
              <a:rPr lang="zh-CN" altLang="zh-CN" sz="1800" dirty="0" smtClean="0"/>
              <a:t>（</a:t>
            </a:r>
            <a:r>
              <a:rPr lang="en-US" altLang="zh-CN" sz="1800" dirty="0" smtClean="0"/>
              <a:t>3</a:t>
            </a:r>
            <a:r>
              <a:rPr lang="zh-CN" altLang="zh-CN" sz="1800" dirty="0" smtClean="0"/>
              <a:t>）更换</a:t>
            </a:r>
            <a:r>
              <a:rPr lang="en-US" altLang="zh-CN" sz="1800" dirty="0" smtClean="0"/>
              <a:t>PC</a:t>
            </a:r>
            <a:r>
              <a:rPr lang="zh-CN" altLang="zh-CN" sz="1800" dirty="0" smtClean="0"/>
              <a:t>信号源测试；</a:t>
            </a:r>
            <a:r>
              <a:rPr lang="en-US" altLang="zh-CN" sz="1800" dirty="0" smtClean="0"/>
              <a:t> </a:t>
            </a:r>
            <a:endParaRPr lang="zh-CN" altLang="zh-CN" sz="1800" dirty="0" smtClean="0"/>
          </a:p>
          <a:p>
            <a:pPr>
              <a:lnSpc>
                <a:spcPct val="120000"/>
              </a:lnSpc>
            </a:pPr>
            <a:r>
              <a:rPr lang="zh-CN" altLang="zh-CN" sz="1800" dirty="0" smtClean="0"/>
              <a:t>（</a:t>
            </a:r>
            <a:r>
              <a:rPr lang="en-US" altLang="zh-CN" sz="1800" dirty="0" smtClean="0"/>
              <a:t>4</a:t>
            </a:r>
            <a:r>
              <a:rPr lang="zh-CN" altLang="zh-CN" sz="1800" dirty="0" smtClean="0"/>
              <a:t>）如果</a:t>
            </a:r>
            <a:r>
              <a:rPr lang="en-US" altLang="zh-CN" sz="1800" dirty="0" smtClean="0"/>
              <a:t>1</a:t>
            </a:r>
            <a:r>
              <a:rPr lang="zh-CN" altLang="zh-CN" sz="1800" dirty="0" smtClean="0"/>
              <a:t>、</a:t>
            </a:r>
            <a:r>
              <a:rPr lang="en-US" altLang="zh-CN" sz="1800" dirty="0" smtClean="0"/>
              <a:t>2</a:t>
            </a:r>
            <a:r>
              <a:rPr lang="zh-CN" altLang="zh-CN" sz="1800" dirty="0" smtClean="0"/>
              <a:t>、</a:t>
            </a:r>
            <a:r>
              <a:rPr lang="en-US" altLang="zh-CN" sz="1800" dirty="0" smtClean="0"/>
              <a:t>3</a:t>
            </a:r>
            <a:r>
              <a:rPr lang="zh-CN" altLang="zh-CN" sz="1800" dirty="0" smtClean="0"/>
              <a:t>都无效，有可能是投影机</a:t>
            </a:r>
            <a:r>
              <a:rPr lang="en-US" altLang="zh-CN" sz="1800" dirty="0" smtClean="0"/>
              <a:t>VGA</a:t>
            </a:r>
            <a:r>
              <a:rPr lang="zh-CN" altLang="zh-CN" sz="1800" dirty="0" smtClean="0"/>
              <a:t>口损坏，或者是投影机主板上处理</a:t>
            </a:r>
            <a:r>
              <a:rPr lang="en-US" altLang="zh-CN" sz="1800" dirty="0" smtClean="0"/>
              <a:t>RGB</a:t>
            </a:r>
            <a:r>
              <a:rPr lang="zh-CN" altLang="zh-CN" sz="1800" dirty="0" smtClean="0"/>
              <a:t>信号有误，需返回服务中心修理。</a:t>
            </a:r>
            <a:r>
              <a:rPr lang="en-US" altLang="zh-CN" sz="1800" dirty="0" smtClean="0"/>
              <a:t> </a:t>
            </a:r>
            <a:endParaRPr lang="zh-CN" altLang="zh-CN" sz="1800" dirty="0" smtClean="0"/>
          </a:p>
          <a:p>
            <a:pPr>
              <a:lnSpc>
                <a:spcPct val="120000"/>
              </a:lnSpc>
            </a:pPr>
            <a:r>
              <a:rPr lang="en-US" altLang="zh-CN" sz="1800" b="1" dirty="0" smtClean="0"/>
              <a:t>9.</a:t>
            </a:r>
            <a:r>
              <a:rPr lang="zh-CN" altLang="zh-CN" sz="1800" b="1" dirty="0" smtClean="0"/>
              <a:t>自动关机。</a:t>
            </a:r>
            <a:r>
              <a:rPr lang="en-US" altLang="zh-CN" sz="1800" b="1" dirty="0" smtClean="0"/>
              <a:t> </a:t>
            </a:r>
            <a:endParaRPr lang="zh-CN" altLang="zh-CN" sz="1800" dirty="0" smtClean="0"/>
          </a:p>
          <a:p>
            <a:pPr>
              <a:lnSpc>
                <a:spcPct val="120000"/>
              </a:lnSpc>
            </a:pPr>
            <a:r>
              <a:rPr lang="en-US" altLang="zh-CN" sz="1800" dirty="0" smtClean="0"/>
              <a:t>    </a:t>
            </a:r>
            <a:r>
              <a:rPr lang="zh-CN" altLang="zh-CN" sz="1800" dirty="0" smtClean="0"/>
              <a:t>投影机的自动关机一般会有两种提示：</a:t>
            </a:r>
            <a:r>
              <a:rPr lang="en-US" altLang="zh-CN" sz="1800" dirty="0" smtClean="0"/>
              <a:t> </a:t>
            </a:r>
            <a:endParaRPr lang="zh-CN" altLang="zh-CN" sz="1800" dirty="0" smtClean="0"/>
          </a:p>
          <a:p>
            <a:pPr>
              <a:lnSpc>
                <a:spcPct val="120000"/>
              </a:lnSpc>
            </a:pPr>
            <a:r>
              <a:rPr lang="zh-CN" altLang="zh-CN" sz="1800" dirty="0" smtClean="0"/>
              <a:t>（</a:t>
            </a:r>
            <a:r>
              <a:rPr lang="en-US" altLang="zh-CN" sz="1800" dirty="0" smtClean="0"/>
              <a:t>1</a:t>
            </a:r>
            <a:r>
              <a:rPr lang="zh-CN" altLang="zh-CN" sz="1800" dirty="0" smtClean="0"/>
              <a:t>）</a:t>
            </a:r>
            <a:r>
              <a:rPr lang="en-US" altLang="zh-CN" sz="1800" dirty="0" smtClean="0"/>
              <a:t>Lamp</a:t>
            </a:r>
            <a:r>
              <a:rPr lang="zh-CN" altLang="zh-CN" sz="1800" dirty="0" smtClean="0"/>
              <a:t>灯亮 ，则可能灯泡坏，或者点灯器有问题</a:t>
            </a:r>
            <a:r>
              <a:rPr lang="en-US" altLang="zh-CN" sz="1800" dirty="0" smtClean="0"/>
              <a:t> </a:t>
            </a:r>
            <a:endParaRPr lang="zh-CN" altLang="zh-CN" sz="1800" dirty="0" smtClean="0"/>
          </a:p>
          <a:p>
            <a:pPr>
              <a:lnSpc>
                <a:spcPct val="120000"/>
              </a:lnSpc>
            </a:pPr>
            <a:r>
              <a:rPr lang="zh-CN" altLang="zh-CN" sz="1800" dirty="0" smtClean="0"/>
              <a:t>（</a:t>
            </a:r>
            <a:r>
              <a:rPr lang="en-US" altLang="zh-CN" sz="1800" dirty="0" smtClean="0"/>
              <a:t>2</a:t>
            </a:r>
            <a:r>
              <a:rPr lang="zh-CN" altLang="zh-CN" sz="1800" dirty="0" smtClean="0"/>
              <a:t>）</a:t>
            </a:r>
            <a:r>
              <a:rPr lang="en-US" altLang="zh-CN" sz="1800" dirty="0" smtClean="0"/>
              <a:t>Temp</a:t>
            </a:r>
            <a:r>
              <a:rPr lang="zh-CN" altLang="zh-CN" sz="1800" dirty="0" smtClean="0"/>
              <a:t>灯亮 ，则是温控部分报警所致，可能风扇停转，或者是温度过高超过警戒线。</a:t>
            </a:r>
          </a:p>
          <a:p>
            <a:pPr>
              <a:lnSpc>
                <a:spcPct val="120000"/>
              </a:lnSpc>
            </a:pPr>
            <a:r>
              <a:rPr lang="en-US" altLang="zh-CN" sz="1800" dirty="0" smtClean="0"/>
              <a:t> </a:t>
            </a:r>
            <a:endParaRPr lang="zh-CN" altLang="zh-CN" sz="1800" dirty="0" smtClean="0"/>
          </a:p>
          <a:p>
            <a:endParaRPr lang="zh-CN" alt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 dirty="0" smtClean="0"/>
              <a:t>多媒体设备使用培训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Font typeface="Wingdings" pitchFamily="2" charset="2"/>
              <a:buChar char="u"/>
            </a:pPr>
            <a:r>
              <a:rPr lang="zh-CN" altLang="en-US" sz="4800" dirty="0" smtClean="0">
                <a:latin typeface="楷体" pitchFamily="49" charset="-122"/>
                <a:ea typeface="楷体" pitchFamily="49" charset="-122"/>
              </a:rPr>
              <a:t>多媒体教室助管员的职责</a:t>
            </a:r>
            <a:endParaRPr lang="en-US" altLang="zh-CN" sz="4800" dirty="0" smtClean="0">
              <a:latin typeface="楷体" pitchFamily="49" charset="-122"/>
              <a:ea typeface="楷体" pitchFamily="49" charset="-122"/>
            </a:endParaRPr>
          </a:p>
          <a:p>
            <a:pPr marL="651510" indent="-514350">
              <a:buFont typeface="Wingdings" pitchFamily="2" charset="2"/>
              <a:buChar char="u"/>
            </a:pPr>
            <a:r>
              <a:rPr lang="zh-CN" altLang="en-US" sz="4800" dirty="0" smtClean="0">
                <a:latin typeface="楷体" pitchFamily="49" charset="-122"/>
                <a:ea typeface="楷体" pitchFamily="49" charset="-122"/>
              </a:rPr>
              <a:t>多媒体教室设备有哪些</a:t>
            </a:r>
            <a:endParaRPr lang="en-US" altLang="zh-CN" sz="4800" dirty="0" smtClean="0">
              <a:latin typeface="楷体" pitchFamily="49" charset="-122"/>
              <a:ea typeface="楷体" pitchFamily="49" charset="-122"/>
            </a:endParaRPr>
          </a:p>
          <a:p>
            <a:pPr marL="651510" indent="-514350">
              <a:buFont typeface="Wingdings" pitchFamily="2" charset="2"/>
              <a:buChar char="u"/>
            </a:pPr>
            <a:r>
              <a:rPr lang="zh-CN" altLang="en-US" sz="4800" dirty="0" smtClean="0">
                <a:latin typeface="楷体" pitchFamily="49" charset="-122"/>
                <a:ea typeface="楷体" pitchFamily="49" charset="-122"/>
              </a:rPr>
              <a:t>设备连接方法</a:t>
            </a:r>
            <a:endParaRPr lang="en-US" altLang="zh-CN" sz="4800" dirty="0" smtClean="0">
              <a:latin typeface="楷体" pitchFamily="49" charset="-122"/>
              <a:ea typeface="楷体" pitchFamily="49" charset="-122"/>
            </a:endParaRPr>
          </a:p>
          <a:p>
            <a:pPr marL="651510" indent="-514350">
              <a:buFont typeface="Wingdings" pitchFamily="2" charset="2"/>
              <a:buChar char="u"/>
            </a:pPr>
            <a:r>
              <a:rPr lang="zh-CN" altLang="en-US" sz="4800" dirty="0" smtClean="0">
                <a:latin typeface="楷体" pitchFamily="49" charset="-122"/>
                <a:ea typeface="楷体" pitchFamily="49" charset="-122"/>
              </a:rPr>
              <a:t>多媒体教室的设备线路图</a:t>
            </a:r>
            <a:endParaRPr lang="en-US" altLang="zh-CN" sz="4800" dirty="0" smtClean="0">
              <a:latin typeface="楷体" pitchFamily="49" charset="-122"/>
              <a:ea typeface="楷体" pitchFamily="49" charset="-122"/>
            </a:endParaRPr>
          </a:p>
          <a:p>
            <a:pPr marL="651510" indent="-514350">
              <a:buFont typeface="Wingdings" pitchFamily="2" charset="2"/>
              <a:buChar char="u"/>
            </a:pPr>
            <a:r>
              <a:rPr lang="zh-CN" altLang="en-US" sz="4800" dirty="0" smtClean="0">
                <a:latin typeface="楷体" pitchFamily="49" charset="-122"/>
                <a:ea typeface="楷体" pitchFamily="49" charset="-122"/>
              </a:rPr>
              <a:t>调试设备流程</a:t>
            </a:r>
            <a:endParaRPr lang="en-US" altLang="zh-CN" sz="4800" dirty="0" smtClean="0">
              <a:latin typeface="楷体" pitchFamily="49" charset="-122"/>
              <a:ea typeface="楷体" pitchFamily="49" charset="-122"/>
            </a:endParaRPr>
          </a:p>
          <a:p>
            <a:pPr marL="651510" indent="-514350"/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51510" indent="-514350"/>
            <a:r>
              <a:rPr lang="zh-CN" altLang="en-US" sz="4400" dirty="0" smtClean="0">
                <a:latin typeface="楷体" pitchFamily="49" charset="-122"/>
                <a:ea typeface="楷体" pitchFamily="49" charset="-122"/>
              </a:rPr>
              <a:t>多媒体教室助管员的职责</a:t>
            </a:r>
            <a:endParaRPr lang="en-US" altLang="zh-CN" sz="4400" dirty="0" smtClean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7091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4400" dirty="0" smtClean="0">
                <a:latin typeface="楷体" pitchFamily="49" charset="-122"/>
                <a:ea typeface="楷体" pitchFamily="49" charset="-122"/>
              </a:rPr>
              <a:t>帮助任课老师连接笔记本，调试设备</a:t>
            </a:r>
            <a:endParaRPr lang="en-US" altLang="zh-CN" sz="4400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4400" dirty="0" smtClean="0">
                <a:latin typeface="楷体" pitchFamily="49" charset="-122"/>
                <a:ea typeface="楷体" pitchFamily="49" charset="-122"/>
              </a:rPr>
              <a:t>发现问题及时向管理员老师汇报</a:t>
            </a:r>
            <a:endParaRPr lang="zh-CN" altLang="en-US" sz="4400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" name="图片 9" descr="yinxia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5157192"/>
            <a:ext cx="2119929" cy="1512168"/>
          </a:xfrm>
          <a:prstGeom prst="rect">
            <a:avLst/>
          </a:prstGeom>
        </p:spPr>
      </p:pic>
      <p:pic>
        <p:nvPicPr>
          <p:cNvPr id="12" name="内容占位符 11" descr="CB-965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1520" y="2132856"/>
            <a:ext cx="3608583" cy="2160240"/>
          </a:xfrm>
        </p:spPr>
      </p:pic>
      <p:pic>
        <p:nvPicPr>
          <p:cNvPr id="13" name="图片 12" descr="爱普生EB-C1020X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8" y="2204864"/>
            <a:ext cx="3099752" cy="1800200"/>
          </a:xfrm>
          <a:prstGeom prst="rect">
            <a:avLst/>
          </a:prstGeom>
        </p:spPr>
      </p:pic>
      <p:pic>
        <p:nvPicPr>
          <p:cNvPr id="14" name="图片 13" descr="VGA线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5013176"/>
            <a:ext cx="1944216" cy="1608639"/>
          </a:xfrm>
          <a:prstGeom prst="rect">
            <a:avLst/>
          </a:prstGeom>
        </p:spPr>
      </p:pic>
      <p:pic>
        <p:nvPicPr>
          <p:cNvPr id="15" name="图片 14" descr="音频线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04248" y="5085184"/>
            <a:ext cx="2016224" cy="1525317"/>
          </a:xfrm>
          <a:prstGeom prst="rect">
            <a:avLst/>
          </a:prstGeom>
        </p:spPr>
      </p:pic>
      <p:sp>
        <p:nvSpPr>
          <p:cNvPr id="8" name="椭圆形标注 7"/>
          <p:cNvSpPr/>
          <p:nvPr/>
        </p:nvSpPr>
        <p:spPr>
          <a:xfrm>
            <a:off x="683568" y="1484784"/>
            <a:ext cx="2664296" cy="57606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bg1"/>
                </a:solidFill>
              </a:rPr>
              <a:t>爱普生</a:t>
            </a:r>
            <a:r>
              <a:rPr lang="en-US" altLang="zh-CN" dirty="0" smtClean="0">
                <a:solidFill>
                  <a:schemeClr val="bg1"/>
                </a:solidFill>
              </a:rPr>
              <a:t>CB--965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9" name="圆角矩形标注 8"/>
          <p:cNvSpPr/>
          <p:nvPr/>
        </p:nvSpPr>
        <p:spPr>
          <a:xfrm>
            <a:off x="5940152" y="1556792"/>
            <a:ext cx="2088232" cy="57606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bg1"/>
                </a:solidFill>
              </a:rPr>
              <a:t>爱普生</a:t>
            </a:r>
            <a:r>
              <a:rPr lang="en-US" altLang="zh-CN" dirty="0" smtClean="0">
                <a:solidFill>
                  <a:schemeClr val="bg1"/>
                </a:solidFill>
              </a:rPr>
              <a:t>EB-C1020XN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1" name="圆角矩形标注 10"/>
          <p:cNvSpPr/>
          <p:nvPr/>
        </p:nvSpPr>
        <p:spPr>
          <a:xfrm>
            <a:off x="1619672" y="4365104"/>
            <a:ext cx="1296144" cy="57606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bg1"/>
                </a:solidFill>
              </a:rPr>
              <a:t>VGA</a:t>
            </a:r>
            <a:r>
              <a:rPr lang="zh-CN" altLang="en-US" dirty="0" smtClean="0">
                <a:solidFill>
                  <a:schemeClr val="bg1"/>
                </a:solidFill>
              </a:rPr>
              <a:t>视频线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6" name="圆角矩形标注 15"/>
          <p:cNvSpPr/>
          <p:nvPr/>
        </p:nvSpPr>
        <p:spPr>
          <a:xfrm>
            <a:off x="4211960" y="4509120"/>
            <a:ext cx="864096" cy="57606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bg1"/>
                </a:solidFill>
              </a:rPr>
              <a:t>音箱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7" name="圆角矩形标注 16"/>
          <p:cNvSpPr/>
          <p:nvPr/>
        </p:nvSpPr>
        <p:spPr>
          <a:xfrm>
            <a:off x="7236296" y="4437112"/>
            <a:ext cx="1368152" cy="57606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bg1"/>
                </a:solidFill>
              </a:rPr>
              <a:t>音频线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多媒体设备连接方法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600" dirty="0" smtClean="0">
                <a:solidFill>
                  <a:schemeClr val="bg1"/>
                </a:solidFill>
              </a:rPr>
              <a:t>视频连接：</a:t>
            </a:r>
            <a:endParaRPr lang="en-US" altLang="zh-CN" sz="3600" dirty="0" smtClean="0">
              <a:solidFill>
                <a:schemeClr val="bg1"/>
              </a:solidFill>
            </a:endParaRPr>
          </a:p>
          <a:p>
            <a:r>
              <a:rPr lang="zh-CN" altLang="en-US" sz="3600" dirty="0" smtClean="0"/>
              <a:t>笔记本 </a:t>
            </a:r>
            <a:r>
              <a:rPr lang="zh-CN" altLang="en-US" sz="3600" b="1" dirty="0" smtClean="0"/>
              <a:t>→ </a:t>
            </a:r>
            <a:r>
              <a:rPr lang="zh-CN" altLang="en-US" sz="3600" dirty="0" smtClean="0"/>
              <a:t>中控台 </a:t>
            </a:r>
            <a:r>
              <a:rPr lang="zh-CN" altLang="en-US" sz="3600" b="1" dirty="0" smtClean="0"/>
              <a:t>→ </a:t>
            </a:r>
            <a:r>
              <a:rPr lang="zh-CN" altLang="en-US" sz="3600" dirty="0" smtClean="0"/>
              <a:t>投影</a:t>
            </a:r>
            <a:r>
              <a:rPr lang="zh-CN" altLang="en-US" dirty="0" smtClean="0"/>
              <a:t>（有中控台）</a:t>
            </a:r>
            <a:endParaRPr lang="en-US" altLang="zh-CN" dirty="0" smtClean="0"/>
          </a:p>
          <a:p>
            <a:r>
              <a:rPr lang="zh-CN" altLang="en-US" sz="3600" dirty="0" smtClean="0"/>
              <a:t>笔记本 </a:t>
            </a:r>
            <a:r>
              <a:rPr lang="zh-CN" altLang="en-US" sz="3600" b="1" dirty="0" smtClean="0"/>
              <a:t>→ </a:t>
            </a:r>
            <a:r>
              <a:rPr lang="zh-CN" altLang="en-US" sz="3600" dirty="0" smtClean="0"/>
              <a:t>投影</a:t>
            </a:r>
            <a:r>
              <a:rPr lang="zh-CN" altLang="en-US" dirty="0" smtClean="0"/>
              <a:t>（无中控台）</a:t>
            </a:r>
            <a:endParaRPr lang="en-US" altLang="zh-CN" dirty="0" smtClean="0"/>
          </a:p>
          <a:p>
            <a:r>
              <a:rPr lang="zh-CN" altLang="en-US" sz="3600" dirty="0" smtClean="0">
                <a:solidFill>
                  <a:schemeClr val="bg1"/>
                </a:solidFill>
              </a:rPr>
              <a:t>音频连接：</a:t>
            </a:r>
            <a:endParaRPr lang="en-US" altLang="zh-CN" sz="3600" dirty="0" smtClean="0">
              <a:solidFill>
                <a:schemeClr val="bg1"/>
              </a:solidFill>
            </a:endParaRPr>
          </a:p>
          <a:p>
            <a:r>
              <a:rPr lang="zh-CN" altLang="en-US" sz="3600" dirty="0" smtClean="0"/>
              <a:t>笔记本或话筒</a:t>
            </a:r>
            <a:r>
              <a:rPr lang="zh-CN" altLang="en-US" sz="3600" b="1" dirty="0" smtClean="0"/>
              <a:t>→</a:t>
            </a:r>
            <a:r>
              <a:rPr lang="zh-CN" altLang="en-US" sz="3600" dirty="0" smtClean="0"/>
              <a:t>功放</a:t>
            </a:r>
            <a:r>
              <a:rPr lang="zh-CN" altLang="en-US" sz="3600" b="1" dirty="0" smtClean="0"/>
              <a:t>→</a:t>
            </a:r>
            <a:r>
              <a:rPr lang="zh-CN" altLang="en-US" sz="3600" dirty="0" smtClean="0"/>
              <a:t>音箱</a:t>
            </a:r>
            <a:r>
              <a:rPr lang="zh-CN" altLang="en-US" dirty="0" smtClean="0"/>
              <a:t>（无源音箱）</a:t>
            </a:r>
            <a:endParaRPr lang="en-US" altLang="zh-CN" dirty="0" smtClean="0"/>
          </a:p>
          <a:p>
            <a:r>
              <a:rPr lang="zh-CN" altLang="en-US" sz="3600" dirty="0" smtClean="0"/>
              <a:t>笔记本或话筒</a:t>
            </a:r>
            <a:r>
              <a:rPr lang="zh-CN" altLang="en-US" sz="3600" b="1" dirty="0" smtClean="0"/>
              <a:t>→</a:t>
            </a:r>
            <a:r>
              <a:rPr lang="zh-CN" altLang="en-US" sz="3600" dirty="0" smtClean="0"/>
              <a:t>音箱</a:t>
            </a:r>
            <a:r>
              <a:rPr lang="zh-CN" altLang="en-US" dirty="0" smtClean="0"/>
              <a:t>（有源音箱）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zh-CN" altLang="en-US" sz="4800" dirty="0" smtClean="0">
                <a:latin typeface="楷体" pitchFamily="49" charset="-122"/>
                <a:ea typeface="楷体" pitchFamily="49" charset="-122"/>
              </a:rPr>
              <a:t>多媒体无源音、有中控箱线路图</a:t>
            </a:r>
            <a:endParaRPr lang="zh-CN" altLang="en-US" sz="4800" dirty="0"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5" name="内容占位符 4" descr="2000000000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052736"/>
            <a:ext cx="8640960" cy="554461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latin typeface="楷体" pitchFamily="49" charset="-122"/>
                <a:ea typeface="楷体" pitchFamily="49" charset="-122"/>
              </a:rPr>
              <a:t>多媒体有源音箱、无中控线路图</a:t>
            </a:r>
            <a:endParaRPr lang="zh-CN" altLang="en-US" sz="4000" dirty="0"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4" name="内容占位符 3" descr="200000000000 - 副本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412776"/>
            <a:ext cx="8712968" cy="525658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>
                <a:latin typeface="楷体" pitchFamily="49" charset="-122"/>
                <a:ea typeface="楷体" pitchFamily="49" charset="-122"/>
              </a:rPr>
              <a:t>调试设备的流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程</a:t>
            </a:r>
            <a:endParaRPr lang="zh-CN" altLang="en-US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u"/>
            </a:pPr>
            <a:r>
              <a:rPr lang="zh-CN" altLang="zh-CN" sz="3200" dirty="0" smtClean="0">
                <a:latin typeface="楷体" pitchFamily="49" charset="-122"/>
                <a:ea typeface="楷体" pitchFamily="49" charset="-122"/>
              </a:rPr>
              <a:t>首先将</a:t>
            </a: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VGA</a:t>
            </a:r>
            <a:r>
              <a:rPr lang="zh-CN" altLang="zh-CN" sz="3200" dirty="0" smtClean="0">
                <a:latin typeface="楷体" pitchFamily="49" charset="-122"/>
                <a:ea typeface="楷体" pitchFamily="49" charset="-122"/>
              </a:rPr>
              <a:t>视频线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、</a:t>
            </a:r>
            <a:r>
              <a:rPr lang="zh-CN" altLang="zh-CN" sz="3200" dirty="0" smtClean="0">
                <a:latin typeface="楷体" pitchFamily="49" charset="-122"/>
                <a:ea typeface="楷体" pitchFamily="49" charset="-122"/>
              </a:rPr>
              <a:t>音频线连接到笔记本的相应接口</a:t>
            </a:r>
          </a:p>
          <a:p>
            <a:pPr lvl="0">
              <a:buFont typeface="Wingdings" pitchFamily="2" charset="2"/>
              <a:buChar char="u"/>
            </a:pPr>
            <a:r>
              <a:rPr lang="zh-CN" altLang="zh-CN" sz="3200" dirty="0" smtClean="0">
                <a:latin typeface="楷体" pitchFamily="49" charset="-122"/>
                <a:ea typeface="楷体" pitchFamily="49" charset="-122"/>
              </a:rPr>
              <a:t>将总电源插头查到墙插上，将投影、功放、笔记本相续打开</a:t>
            </a:r>
          </a:p>
          <a:p>
            <a:pPr lvl="0">
              <a:buFont typeface="Wingdings" pitchFamily="2" charset="2"/>
              <a:buChar char="u"/>
            </a:pPr>
            <a:r>
              <a:rPr lang="zh-CN" altLang="zh-CN" sz="3200" dirty="0" smtClean="0">
                <a:latin typeface="楷体" pitchFamily="49" charset="-122"/>
                <a:ea typeface="楷体" pitchFamily="49" charset="-122"/>
              </a:rPr>
              <a:t>有中控台的教室，打开中控台，将调节选项调到手提电脑，投影应该正常显示，若没正常显示，按笔记</a:t>
            </a:r>
            <a:r>
              <a:rPr lang="zh-CN" altLang="zh-CN" sz="3200" smtClean="0">
                <a:latin typeface="楷体" pitchFamily="49" charset="-122"/>
                <a:ea typeface="楷体" pitchFamily="49" charset="-122"/>
              </a:rPr>
              <a:t>本的</a:t>
            </a:r>
            <a:r>
              <a:rPr lang="zh-CN" altLang="en-US" sz="3200" smtClean="0">
                <a:latin typeface="楷体" pitchFamily="49" charset="-122"/>
                <a:ea typeface="楷体" pitchFamily="49" charset="-122"/>
              </a:rPr>
              <a:t>窗口键</a:t>
            </a:r>
            <a:r>
              <a:rPr lang="en-US" altLang="zh-CN" sz="3200" smtClean="0">
                <a:latin typeface="楷体" pitchFamily="49" charset="-122"/>
                <a:ea typeface="楷体" pitchFamily="49" charset="-122"/>
              </a:rPr>
              <a:t>+P</a:t>
            </a:r>
            <a:r>
              <a:rPr lang="zh-CN" altLang="zh-CN" sz="3200" dirty="0" smtClean="0">
                <a:latin typeface="楷体" pitchFamily="49" charset="-122"/>
                <a:ea typeface="楷体" pitchFamily="49" charset="-122"/>
              </a:rPr>
              <a:t>，将模式调整到复制模式，就能正常显示了。若没中控台的教室，直接切换笔记本模式，就可正常显示了。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公共多媒体教室分布</a:t>
            </a:r>
            <a:endParaRPr lang="zh-CN" altLang="en-US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179512" y="1556792"/>
            <a:ext cx="3564904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solidFill>
                  <a:schemeClr val="bg1"/>
                </a:solidFill>
              </a:rPr>
              <a:t>新教楼</a:t>
            </a:r>
            <a:endParaRPr lang="en-US" altLang="zh-CN" sz="2400" b="1" dirty="0" smtClean="0">
              <a:solidFill>
                <a:schemeClr val="bg1"/>
              </a:solidFill>
            </a:endParaRPr>
          </a:p>
          <a:p>
            <a:pPr algn="ctr"/>
            <a:r>
              <a:rPr lang="en-US" altLang="zh-CN" sz="2400" b="1" dirty="0" smtClean="0">
                <a:solidFill>
                  <a:schemeClr val="bg1"/>
                </a:solidFill>
              </a:rPr>
              <a:t>108 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116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118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209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221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223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              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211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215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311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315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411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415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511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179512" y="4437112"/>
            <a:ext cx="3600400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solidFill>
                  <a:schemeClr val="bg1"/>
                </a:solidFill>
              </a:rPr>
              <a:t>图书馆楼</a:t>
            </a:r>
            <a:endParaRPr lang="en-US" altLang="zh-CN" sz="2400" b="1" dirty="0" smtClean="0">
              <a:solidFill>
                <a:schemeClr val="bg1"/>
              </a:solidFill>
            </a:endParaRPr>
          </a:p>
          <a:p>
            <a:pPr algn="ctr"/>
            <a:r>
              <a:rPr lang="en-US" altLang="zh-CN" sz="2400" b="1" dirty="0" smtClean="0">
                <a:solidFill>
                  <a:schemeClr val="bg1"/>
                </a:solidFill>
              </a:rPr>
              <a:t>102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102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103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104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201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202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203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204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303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304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403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404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5436096" y="1484784"/>
            <a:ext cx="3456384" cy="2232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bg1"/>
                </a:solidFill>
              </a:rPr>
              <a:t>108</a:t>
            </a:r>
            <a:r>
              <a:rPr lang="zh-CN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CN" dirty="0" smtClean="0">
                <a:solidFill>
                  <a:schemeClr val="bg1"/>
                </a:solidFill>
              </a:rPr>
              <a:t>116</a:t>
            </a:r>
            <a:r>
              <a:rPr lang="zh-CN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CN" dirty="0" smtClean="0">
                <a:solidFill>
                  <a:schemeClr val="bg1"/>
                </a:solidFill>
              </a:rPr>
              <a:t>118</a:t>
            </a:r>
            <a:r>
              <a:rPr lang="zh-CN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CN" dirty="0" smtClean="0">
                <a:solidFill>
                  <a:schemeClr val="bg1"/>
                </a:solidFill>
              </a:rPr>
              <a:t>209</a:t>
            </a:r>
            <a:r>
              <a:rPr lang="zh-CN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CN" dirty="0" smtClean="0">
                <a:solidFill>
                  <a:schemeClr val="bg1"/>
                </a:solidFill>
              </a:rPr>
              <a:t>221</a:t>
            </a:r>
            <a:r>
              <a:rPr lang="zh-CN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CN" dirty="0" smtClean="0">
                <a:solidFill>
                  <a:schemeClr val="bg1"/>
                </a:solidFill>
              </a:rPr>
              <a:t>223</a:t>
            </a:r>
            <a:r>
              <a:rPr lang="zh-CN" altLang="en-US" dirty="0" smtClean="0">
                <a:solidFill>
                  <a:schemeClr val="bg1"/>
                </a:solidFill>
              </a:rPr>
              <a:t>：投影、音响、幕布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algn="ctr"/>
            <a:endParaRPr lang="en-US" altLang="zh-CN" dirty="0" smtClean="0">
              <a:solidFill>
                <a:schemeClr val="bg1"/>
              </a:solidFill>
            </a:endParaRPr>
          </a:p>
          <a:p>
            <a:pPr algn="ctr"/>
            <a:r>
              <a:rPr lang="en-US" altLang="zh-CN" dirty="0" smtClean="0">
                <a:solidFill>
                  <a:schemeClr val="bg1"/>
                </a:solidFill>
              </a:rPr>
              <a:t>211</a:t>
            </a:r>
            <a:r>
              <a:rPr lang="zh-CN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CN" dirty="0" smtClean="0">
                <a:solidFill>
                  <a:schemeClr val="bg1"/>
                </a:solidFill>
              </a:rPr>
              <a:t>215</a:t>
            </a:r>
            <a:r>
              <a:rPr lang="zh-CN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CN" dirty="0" smtClean="0">
                <a:solidFill>
                  <a:schemeClr val="bg1"/>
                </a:solidFill>
              </a:rPr>
              <a:t>311</a:t>
            </a:r>
            <a:r>
              <a:rPr lang="zh-CN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CN" dirty="0" smtClean="0">
                <a:solidFill>
                  <a:schemeClr val="bg1"/>
                </a:solidFill>
              </a:rPr>
              <a:t>315</a:t>
            </a:r>
            <a:r>
              <a:rPr lang="zh-CN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CN" dirty="0" smtClean="0">
                <a:solidFill>
                  <a:schemeClr val="bg1"/>
                </a:solidFill>
              </a:rPr>
              <a:t>411</a:t>
            </a:r>
            <a:r>
              <a:rPr lang="zh-CN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CN" dirty="0" smtClean="0">
                <a:solidFill>
                  <a:schemeClr val="bg1"/>
                </a:solidFill>
              </a:rPr>
              <a:t>415</a:t>
            </a:r>
            <a:r>
              <a:rPr lang="zh-CN" altLang="en-US" dirty="0" smtClean="0">
                <a:solidFill>
                  <a:schemeClr val="bg1"/>
                </a:solidFill>
              </a:rPr>
              <a:t>：投影、音响、功放、中空操作台、幕布</a:t>
            </a:r>
            <a:r>
              <a:rPr lang="zh-CN" altLang="en-US" dirty="0" smtClean="0"/>
              <a:t>、</a:t>
            </a:r>
            <a:r>
              <a:rPr lang="zh-CN" altLang="en-US" dirty="0" smtClean="0">
                <a:solidFill>
                  <a:schemeClr val="bg1"/>
                </a:solidFill>
              </a:rPr>
              <a:t>鹅颈话筒、</a:t>
            </a:r>
            <a:endParaRPr lang="en-US" altLang="zh-CN" dirty="0" smtClean="0">
              <a:solidFill>
                <a:schemeClr val="bg1"/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5292080" y="3861048"/>
            <a:ext cx="3672408" cy="2664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bg1"/>
                </a:solidFill>
              </a:rPr>
              <a:t>203</a:t>
            </a:r>
            <a:r>
              <a:rPr lang="zh-CN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CN" dirty="0" smtClean="0">
                <a:solidFill>
                  <a:schemeClr val="bg1"/>
                </a:solidFill>
              </a:rPr>
              <a:t>303</a:t>
            </a:r>
            <a:r>
              <a:rPr lang="zh-CN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CN" dirty="0" smtClean="0">
                <a:solidFill>
                  <a:schemeClr val="bg1"/>
                </a:solidFill>
              </a:rPr>
              <a:t>304</a:t>
            </a:r>
            <a:r>
              <a:rPr lang="zh-CN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CN" dirty="0" smtClean="0">
                <a:solidFill>
                  <a:schemeClr val="bg1"/>
                </a:solidFill>
              </a:rPr>
              <a:t>403</a:t>
            </a:r>
            <a:r>
              <a:rPr lang="zh-CN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CN" dirty="0" smtClean="0">
                <a:solidFill>
                  <a:schemeClr val="bg1"/>
                </a:solidFill>
              </a:rPr>
              <a:t>404</a:t>
            </a:r>
            <a:r>
              <a:rPr lang="zh-CN" altLang="en-US" dirty="0" smtClean="0">
                <a:solidFill>
                  <a:schemeClr val="bg1"/>
                </a:solidFill>
              </a:rPr>
              <a:t>：投影、音响、幕布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algn="ctr"/>
            <a:endParaRPr lang="en-US" altLang="zh-CN" dirty="0" smtClean="0">
              <a:solidFill>
                <a:schemeClr val="bg1"/>
              </a:solidFill>
            </a:endParaRPr>
          </a:p>
          <a:p>
            <a:pPr algn="ctr"/>
            <a:r>
              <a:rPr lang="en-US" altLang="zh-CN" dirty="0" smtClean="0">
                <a:solidFill>
                  <a:schemeClr val="bg1"/>
                </a:solidFill>
              </a:rPr>
              <a:t>101</a:t>
            </a:r>
            <a:r>
              <a:rPr lang="zh-CN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CN" dirty="0" smtClean="0">
                <a:solidFill>
                  <a:schemeClr val="bg1"/>
                </a:solidFill>
              </a:rPr>
              <a:t>102</a:t>
            </a:r>
            <a:r>
              <a:rPr lang="zh-CN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CN" dirty="0" smtClean="0">
                <a:solidFill>
                  <a:schemeClr val="bg1"/>
                </a:solidFill>
              </a:rPr>
              <a:t>103</a:t>
            </a:r>
            <a:r>
              <a:rPr lang="zh-CN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CN" dirty="0" smtClean="0">
                <a:solidFill>
                  <a:schemeClr val="bg1"/>
                </a:solidFill>
              </a:rPr>
              <a:t>104</a:t>
            </a:r>
            <a:r>
              <a:rPr lang="zh-CN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CN" dirty="0" smtClean="0">
                <a:solidFill>
                  <a:schemeClr val="bg1"/>
                </a:solidFill>
              </a:rPr>
              <a:t>201</a:t>
            </a:r>
            <a:r>
              <a:rPr lang="zh-CN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CN" dirty="0" smtClean="0">
                <a:solidFill>
                  <a:schemeClr val="bg1"/>
                </a:solidFill>
              </a:rPr>
              <a:t>202</a:t>
            </a:r>
            <a:r>
              <a:rPr lang="zh-CN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CN" dirty="0" smtClean="0">
                <a:solidFill>
                  <a:schemeClr val="bg1"/>
                </a:solidFill>
              </a:rPr>
              <a:t>204</a:t>
            </a:r>
            <a:r>
              <a:rPr lang="zh-CN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CN" dirty="0" smtClean="0">
                <a:solidFill>
                  <a:schemeClr val="bg1"/>
                </a:solidFill>
              </a:rPr>
              <a:t>402</a:t>
            </a:r>
            <a:r>
              <a:rPr lang="zh-CN" altLang="en-US" dirty="0" smtClean="0">
                <a:solidFill>
                  <a:schemeClr val="bg1"/>
                </a:solidFill>
              </a:rPr>
              <a:t>：                              投影（爱普生</a:t>
            </a:r>
            <a:r>
              <a:rPr lang="en-US" altLang="zh-CN" dirty="0" smtClean="0">
                <a:solidFill>
                  <a:schemeClr val="bg1"/>
                </a:solidFill>
              </a:rPr>
              <a:t>EB-4020XN</a:t>
            </a:r>
            <a:r>
              <a:rPr lang="zh-CN" altLang="en-US" dirty="0" smtClean="0">
                <a:solidFill>
                  <a:schemeClr val="bg1"/>
                </a:solidFill>
              </a:rPr>
              <a:t>）、音响、功放、幕布、话筒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9" name="右箭头 8"/>
          <p:cNvSpPr/>
          <p:nvPr/>
        </p:nvSpPr>
        <p:spPr>
          <a:xfrm>
            <a:off x="3779912" y="2204864"/>
            <a:ext cx="1584176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bg1"/>
                </a:solidFill>
              </a:rPr>
              <a:t>设备分配</a:t>
            </a:r>
            <a:endParaRPr lang="zh-CN" altLang="en-US" b="1" dirty="0"/>
          </a:p>
        </p:txBody>
      </p:sp>
      <p:sp>
        <p:nvSpPr>
          <p:cNvPr id="11" name="右箭头 10"/>
          <p:cNvSpPr/>
          <p:nvPr/>
        </p:nvSpPr>
        <p:spPr>
          <a:xfrm>
            <a:off x="3851920" y="5013176"/>
            <a:ext cx="1440160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bg1"/>
                </a:solidFill>
              </a:rPr>
              <a:t>设备配置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顶峰">
  <a:themeElements>
    <a:clrScheme name="顶峰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顶峰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顶峰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145</TotalTime>
  <Words>1790</Words>
  <Application>Microsoft Office PowerPoint</Application>
  <PresentationFormat>全屏显示(4:3)</PresentationFormat>
  <Paragraphs>97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顶峰</vt:lpstr>
      <vt:lpstr>多媒体设备使用培训</vt:lpstr>
      <vt:lpstr>多媒体设备使用培训</vt:lpstr>
      <vt:lpstr>多媒体教室助管员的职责</vt:lpstr>
      <vt:lpstr>幻灯片 4</vt:lpstr>
      <vt:lpstr>多媒体设备连接方法</vt:lpstr>
      <vt:lpstr>多媒体无源音、有中控箱线路图</vt:lpstr>
      <vt:lpstr>多媒体有源音箱、无中控线路图</vt:lpstr>
      <vt:lpstr>调试设备的流程</vt:lpstr>
      <vt:lpstr>公共多媒体教室分布</vt:lpstr>
      <vt:lpstr>投影机常见故障及解决</vt:lpstr>
      <vt:lpstr>投影机常见故障及解决</vt:lpstr>
      <vt:lpstr>投影机常见故障及解决</vt:lpstr>
      <vt:lpstr>投影机常见故障及解决</vt:lpstr>
      <vt:lpstr>投影机常见故障及解决</vt:lpstr>
      <vt:lpstr>投影机常见故障及解决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41</cp:revision>
  <dcterms:created xsi:type="dcterms:W3CDTF">2015-11-25T01:04:22Z</dcterms:created>
  <dcterms:modified xsi:type="dcterms:W3CDTF">2015-12-03T05:18:08Z</dcterms:modified>
</cp:coreProperties>
</file>