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526" r:id="rId2"/>
    <p:sldId id="585" r:id="rId3"/>
    <p:sldId id="580" r:id="rId4"/>
    <p:sldId id="592" r:id="rId5"/>
    <p:sldId id="593" r:id="rId6"/>
    <p:sldId id="594" r:id="rId7"/>
    <p:sldId id="595" r:id="rId8"/>
    <p:sldId id="596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C7E228"/>
    <a:srgbClr val="3A8F96"/>
    <a:srgbClr val="80CFE8"/>
    <a:srgbClr val="1E4B4E"/>
    <a:srgbClr val="E44BA6"/>
    <a:srgbClr val="C1E6EF"/>
    <a:srgbClr val="10575C"/>
    <a:srgbClr val="0D2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3" autoAdjust="0"/>
    <p:restoredTop sz="92778" autoAdjust="0"/>
  </p:normalViewPr>
  <p:slideViewPr>
    <p:cSldViewPr>
      <p:cViewPr>
        <p:scale>
          <a:sx n="100" d="100"/>
          <a:sy n="100" d="100"/>
        </p:scale>
        <p:origin x="-846" y="-258"/>
      </p:cViewPr>
      <p:guideLst>
        <p:guide orient="horz" pos="1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654D-C9EB-4060-810C-DA7395686836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61B18-8876-4120-B662-E27EB1A2D4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20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3495030"/>
            <a:ext cx="9144000" cy="1851670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09752"/>
            <a:ext cx="9144000" cy="13374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D9F9-72C8-4589-8A77-E0EAAC1A944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07904" y="2110086"/>
            <a:ext cx="4680520" cy="605680"/>
          </a:xfrm>
          <a:prstGeom prst="rect">
            <a:avLst/>
          </a:prstGeom>
          <a:solidFill>
            <a:schemeClr val="bg1">
              <a:alpha val="94000"/>
            </a:schemeClr>
          </a:solidFill>
          <a:ln w="254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167837"/>
            <a:ext cx="4652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n w="127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河北传媒学院</a:t>
            </a:r>
            <a:r>
              <a:rPr lang="en-US" altLang="zh-CN" sz="2400" b="1" dirty="0" smtClean="0">
                <a:ln w="127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2400" b="1" dirty="0" smtClean="0">
                <a:ln w="127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2400" b="1" dirty="0">
              <a:ln w="127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3" y="-424640"/>
            <a:ext cx="2986236" cy="29862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01" y="2984748"/>
            <a:ext cx="1445493" cy="1445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683568" y="566971"/>
            <a:ext cx="7428454" cy="0"/>
          </a:xfrm>
          <a:prstGeom prst="line">
            <a:avLst/>
          </a:prstGeom>
          <a:noFill/>
          <a:ln w="12700" cap="flat" cmpd="sng" algn="ctr">
            <a:solidFill>
              <a:srgbClr val="92D050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97548" y="384676"/>
            <a:ext cx="132430" cy="1722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8968" y="384676"/>
            <a:ext cx="132430" cy="1722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0388" y="384676"/>
            <a:ext cx="132430" cy="172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1806" y="384676"/>
            <a:ext cx="132430" cy="1722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222" y="384676"/>
            <a:ext cx="132430" cy="172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46184" y="1807447"/>
            <a:ext cx="936104" cy="861865"/>
            <a:chOff x="5724128" y="1589795"/>
            <a:chExt cx="501825" cy="501825"/>
          </a:xfrm>
        </p:grpSpPr>
        <p:grpSp>
          <p:nvGrpSpPr>
            <p:cNvPr id="25" name="组合 24"/>
            <p:cNvGrpSpPr/>
            <p:nvPr/>
          </p:nvGrpSpPr>
          <p:grpSpPr>
            <a:xfrm>
              <a:off x="5724128" y="1589795"/>
              <a:ext cx="501825" cy="501825"/>
              <a:chOff x="4557015" y="2355726"/>
              <a:chExt cx="936104" cy="936104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4557015" y="2355726"/>
                <a:ext cx="936104" cy="936104"/>
              </a:xfrm>
              <a:prstGeom prst="ellipse">
                <a:avLst/>
              </a:prstGeom>
              <a:gradFill>
                <a:gsLst>
                  <a:gs pos="529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600820" y="2399531"/>
                <a:ext cx="848494" cy="848494"/>
              </a:xfrm>
              <a:prstGeom prst="ellipse">
                <a:avLst/>
              </a:prstGeom>
              <a:gradFill>
                <a:gsLst>
                  <a:gs pos="529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631107" y="2429818"/>
                <a:ext cx="787921" cy="7879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802113" y="2499742"/>
                <a:ext cx="432048" cy="216024"/>
              </a:xfrm>
              <a:prstGeom prst="ellipse">
                <a:avLst/>
              </a:prstGeom>
              <a:gradFill flip="none" rotWithShape="1">
                <a:gsLst>
                  <a:gs pos="6000">
                    <a:schemeClr val="bg1">
                      <a:alpha val="32000"/>
                    </a:schemeClr>
                  </a:gs>
                  <a:gs pos="78000">
                    <a:schemeClr val="bg2">
                      <a:alpha val="46000"/>
                    </a:scheme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139" y="1706488"/>
              <a:ext cx="266385" cy="268438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2437305" y="1886038"/>
            <a:ext cx="5674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河北传媒学院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VPN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域名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:ssl.hebic.cn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70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619672" y="1213335"/>
            <a:ext cx="62871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使用步骤：</a:t>
            </a:r>
            <a:endParaRPr lang="en-US" altLang="zh-CN" sz="2000" b="1" dirty="0" smtClean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  <a:p>
            <a:pPr eaLnBrk="1" hangingPunct="1"/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1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、打开浏览器，地址栏部分输入域名：</a:t>
            </a:r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ssl.hebic.cn</a:t>
            </a:r>
            <a:endParaRPr lang="en-US" altLang="zh-CN" sz="2000" b="1" dirty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83568" y="566971"/>
            <a:ext cx="7428454" cy="0"/>
          </a:xfrm>
          <a:prstGeom prst="line">
            <a:avLst/>
          </a:prstGeom>
          <a:noFill/>
          <a:ln w="12700" cap="flat" cmpd="sng" algn="ctr">
            <a:solidFill>
              <a:srgbClr val="92D050"/>
            </a:solidFill>
            <a:prstDash val="solid"/>
          </a:ln>
          <a:effectLst/>
        </p:spPr>
      </p:cxnSp>
      <p:sp>
        <p:nvSpPr>
          <p:cNvPr id="6" name="矩形 5"/>
          <p:cNvSpPr/>
          <p:nvPr/>
        </p:nvSpPr>
        <p:spPr>
          <a:xfrm>
            <a:off x="697548" y="384676"/>
            <a:ext cx="132430" cy="1722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8968" y="384676"/>
            <a:ext cx="132430" cy="1722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388" y="384676"/>
            <a:ext cx="132430" cy="172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1806" y="384676"/>
            <a:ext cx="132430" cy="1722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3222" y="384676"/>
            <a:ext cx="132430" cy="172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78856" y="1203598"/>
            <a:ext cx="501650" cy="506412"/>
            <a:chOff x="4929188" y="1303338"/>
            <a:chExt cx="501650" cy="506412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55726"/>
            <a:ext cx="81137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409437" y="949865"/>
            <a:ext cx="690697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使用步骤：</a:t>
            </a:r>
            <a:endParaRPr lang="en-US" altLang="zh-CN" sz="2000" b="1" dirty="0" smtClean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2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、根据您的所处位置做出选择：</a:t>
            </a:r>
            <a:endParaRPr lang="en-US" altLang="zh-CN" sz="2000" b="1" dirty="0" smtClean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  <a:p>
            <a:pPr eaLnBrk="1" hangingPunct="1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如果您在学校在学校选箭头</a:t>
            </a:r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1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，在校外的任何地方点击箭头</a:t>
            </a:r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2</a:t>
            </a:r>
            <a:endParaRPr lang="en-US" altLang="zh-CN" sz="2000" b="1" dirty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83568" y="566971"/>
            <a:ext cx="7428454" cy="0"/>
          </a:xfrm>
          <a:prstGeom prst="line">
            <a:avLst/>
          </a:prstGeom>
          <a:noFill/>
          <a:ln w="12700" cap="flat" cmpd="sng" algn="ctr">
            <a:solidFill>
              <a:srgbClr val="92D050"/>
            </a:solidFill>
            <a:prstDash val="solid"/>
          </a:ln>
          <a:effectLst/>
        </p:spPr>
      </p:cxnSp>
      <p:sp>
        <p:nvSpPr>
          <p:cNvPr id="6" name="矩形 5"/>
          <p:cNvSpPr/>
          <p:nvPr/>
        </p:nvSpPr>
        <p:spPr>
          <a:xfrm>
            <a:off x="697548" y="384676"/>
            <a:ext cx="132430" cy="1722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8968" y="384676"/>
            <a:ext cx="132430" cy="1722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388" y="384676"/>
            <a:ext cx="132430" cy="172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1806" y="384676"/>
            <a:ext cx="132430" cy="1722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3222" y="384676"/>
            <a:ext cx="132430" cy="172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6891" y="921562"/>
            <a:ext cx="501650" cy="506412"/>
            <a:chOff x="4929188" y="1303338"/>
            <a:chExt cx="501650" cy="506412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2643758"/>
            <a:ext cx="526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991466" y="804726"/>
            <a:ext cx="791949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使用步骤：</a:t>
            </a:r>
            <a:endParaRPr lang="en-US" altLang="zh-CN" sz="2000" b="1" dirty="0" smtClean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  <a:p>
            <a:pPr eaLnBrk="1" hangingPunct="1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注意：若第二步骤没有反应您可以这样</a:t>
            </a:r>
            <a:endParaRPr lang="en-US" altLang="zh-CN" sz="2000" b="1" dirty="0" smtClean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  <a:p>
            <a:pPr eaLnBrk="1" hangingPunct="1">
              <a:lnSpc>
                <a:spcPts val="3000"/>
              </a:lnSpc>
            </a:pPr>
            <a:r>
              <a:rPr lang="zh-CN" altLang="en-US" sz="2000" b="1" dirty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校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内（含警安或者兴安）网址栏输入：</a:t>
            </a:r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https://10.254.0.100:10000</a:t>
            </a:r>
            <a:endParaRPr lang="en-US" altLang="zh-CN" sz="2000" b="1" dirty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83568" y="566971"/>
            <a:ext cx="7428454" cy="0"/>
          </a:xfrm>
          <a:prstGeom prst="line">
            <a:avLst/>
          </a:prstGeom>
          <a:noFill/>
          <a:ln w="12700" cap="flat" cmpd="sng" algn="ctr">
            <a:solidFill>
              <a:srgbClr val="92D050"/>
            </a:solidFill>
            <a:prstDash val="solid"/>
          </a:ln>
          <a:effectLst/>
        </p:spPr>
      </p:cxnSp>
      <p:sp>
        <p:nvSpPr>
          <p:cNvPr id="6" name="矩形 5"/>
          <p:cNvSpPr/>
          <p:nvPr/>
        </p:nvSpPr>
        <p:spPr>
          <a:xfrm>
            <a:off x="697548" y="384676"/>
            <a:ext cx="132430" cy="1722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8968" y="384676"/>
            <a:ext cx="132430" cy="1722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388" y="384676"/>
            <a:ext cx="132430" cy="172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1806" y="384676"/>
            <a:ext cx="132430" cy="1722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3222" y="384676"/>
            <a:ext cx="132430" cy="172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1338" y="921562"/>
            <a:ext cx="501650" cy="506412"/>
            <a:chOff x="4929188" y="1303338"/>
            <a:chExt cx="501650" cy="506412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18" y="2051221"/>
            <a:ext cx="4762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7493" y="3035156"/>
            <a:ext cx="807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您的位置在校外则网址栏输入：</a:t>
            </a:r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https://222.223.188.26:8888</a:t>
            </a:r>
            <a:endParaRPr lang="zh-CN" altLang="en-US" sz="20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06" y="3723878"/>
            <a:ext cx="65420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5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991466" y="804726"/>
            <a:ext cx="79194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使用步骤：</a:t>
            </a:r>
            <a:endParaRPr lang="en-US" altLang="zh-CN" sz="2000" b="1" dirty="0" smtClean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3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、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跳</a:t>
            </a:r>
            <a:r>
              <a:rPr lang="zh-CN" altLang="en-US" sz="2000" b="1" dirty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转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页面如图所示：</a:t>
            </a:r>
            <a:endParaRPr lang="en-US" altLang="zh-CN" sz="2000" b="1" dirty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83568" y="566971"/>
            <a:ext cx="7428454" cy="0"/>
          </a:xfrm>
          <a:prstGeom prst="line">
            <a:avLst/>
          </a:prstGeom>
          <a:noFill/>
          <a:ln w="12700" cap="flat" cmpd="sng" algn="ctr">
            <a:solidFill>
              <a:srgbClr val="92D050"/>
            </a:solidFill>
            <a:prstDash val="solid"/>
          </a:ln>
          <a:effectLst/>
        </p:spPr>
      </p:cxnSp>
      <p:sp>
        <p:nvSpPr>
          <p:cNvPr id="6" name="矩形 5"/>
          <p:cNvSpPr/>
          <p:nvPr/>
        </p:nvSpPr>
        <p:spPr>
          <a:xfrm>
            <a:off x="697548" y="384676"/>
            <a:ext cx="132430" cy="1722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8968" y="384676"/>
            <a:ext cx="132430" cy="1722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388" y="384676"/>
            <a:ext cx="132430" cy="172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1806" y="384676"/>
            <a:ext cx="132430" cy="1722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3222" y="384676"/>
            <a:ext cx="132430" cy="172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1338" y="921562"/>
            <a:ext cx="501650" cy="506412"/>
            <a:chOff x="4929188" y="1303338"/>
            <a:chExt cx="501650" cy="506412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21" y="1666500"/>
            <a:ext cx="5018000" cy="300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3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991466" y="804726"/>
            <a:ext cx="79194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使用步骤：</a:t>
            </a:r>
            <a:endParaRPr lang="en-US" altLang="zh-CN" sz="2000" b="1" dirty="0" smtClean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4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、输入自己的用户名密码即可：</a:t>
            </a:r>
            <a:endParaRPr lang="en-US" altLang="zh-CN" sz="2000" b="1" dirty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83568" y="566971"/>
            <a:ext cx="7428454" cy="0"/>
          </a:xfrm>
          <a:prstGeom prst="line">
            <a:avLst/>
          </a:prstGeom>
          <a:noFill/>
          <a:ln w="12700" cap="flat" cmpd="sng" algn="ctr">
            <a:solidFill>
              <a:srgbClr val="92D050"/>
            </a:solidFill>
            <a:prstDash val="solid"/>
          </a:ln>
          <a:effectLst/>
        </p:spPr>
      </p:cxnSp>
      <p:sp>
        <p:nvSpPr>
          <p:cNvPr id="6" name="矩形 5"/>
          <p:cNvSpPr/>
          <p:nvPr/>
        </p:nvSpPr>
        <p:spPr>
          <a:xfrm>
            <a:off x="697548" y="384676"/>
            <a:ext cx="132430" cy="1722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8968" y="384676"/>
            <a:ext cx="132430" cy="1722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388" y="384676"/>
            <a:ext cx="132430" cy="172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1806" y="384676"/>
            <a:ext cx="132430" cy="1722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3222" y="384676"/>
            <a:ext cx="132430" cy="172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1338" y="921562"/>
            <a:ext cx="501650" cy="506412"/>
            <a:chOff x="4929188" y="1303338"/>
            <a:chExt cx="501650" cy="506412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58" y="1851670"/>
            <a:ext cx="51911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0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991466" y="804726"/>
            <a:ext cx="79194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使用步骤：</a:t>
            </a:r>
            <a:endParaRPr lang="en-US" altLang="zh-CN" sz="2000" b="1" dirty="0" smtClean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5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、现在就可以使用</a:t>
            </a:r>
            <a:r>
              <a:rPr lang="en-US" altLang="zh-CN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VPN</a:t>
            </a:r>
            <a:r>
              <a:rPr lang="zh-CN" altLang="en-US" sz="20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/>
              </a:rPr>
              <a:t>办公啦！</a:t>
            </a:r>
            <a:endParaRPr lang="en-US" altLang="zh-CN" sz="2000" b="1" dirty="0">
              <a:solidFill>
                <a:srgbClr val="000099"/>
              </a:solidFill>
              <a:latin typeface="楷体" panose="02010609060101010101" pitchFamily="49" charset="-122"/>
              <a:ea typeface="楷体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83568" y="566971"/>
            <a:ext cx="7428454" cy="0"/>
          </a:xfrm>
          <a:prstGeom prst="line">
            <a:avLst/>
          </a:prstGeom>
          <a:noFill/>
          <a:ln w="12700" cap="flat" cmpd="sng" algn="ctr">
            <a:solidFill>
              <a:srgbClr val="92D050"/>
            </a:solidFill>
            <a:prstDash val="solid"/>
          </a:ln>
          <a:effectLst/>
        </p:spPr>
      </p:cxnSp>
      <p:sp>
        <p:nvSpPr>
          <p:cNvPr id="6" name="矩形 5"/>
          <p:cNvSpPr/>
          <p:nvPr/>
        </p:nvSpPr>
        <p:spPr>
          <a:xfrm>
            <a:off x="697548" y="384676"/>
            <a:ext cx="132430" cy="1722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8968" y="384676"/>
            <a:ext cx="132430" cy="1722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388" y="384676"/>
            <a:ext cx="132430" cy="172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1806" y="384676"/>
            <a:ext cx="132430" cy="1722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3222" y="384676"/>
            <a:ext cx="132430" cy="172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1338" y="921562"/>
            <a:ext cx="501650" cy="506412"/>
            <a:chOff x="4929188" y="1303338"/>
            <a:chExt cx="501650" cy="506412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55" y="1779662"/>
            <a:ext cx="4637525" cy="285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64961E"/>
      </a:dk2>
      <a:lt2>
        <a:srgbClr val="96E623"/>
      </a:lt2>
      <a:accent1>
        <a:srgbClr val="EB7D1E"/>
      </a:accent1>
      <a:accent2>
        <a:srgbClr val="FFBE00"/>
      </a:accent2>
      <a:accent3>
        <a:srgbClr val="64961E"/>
      </a:accent3>
      <a:accent4>
        <a:srgbClr val="96E623"/>
      </a:accent4>
      <a:accent5>
        <a:srgbClr val="D7190F"/>
      </a:accent5>
      <a:accent6>
        <a:srgbClr val="F05F5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139</Words>
  <Application>Microsoft Office PowerPoint</Application>
  <PresentationFormat>全屏显示(16:9)</PresentationFormat>
  <Paragraphs>17</Paragraphs>
  <Slides>8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PPT用户</dc:creator>
  <cp:lastModifiedBy>微软用户</cp:lastModifiedBy>
  <cp:revision>938</cp:revision>
  <dcterms:created xsi:type="dcterms:W3CDTF">2013-02-20T08:47:00Z</dcterms:created>
  <dcterms:modified xsi:type="dcterms:W3CDTF">2018-07-20T05:54:22Z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