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3"/>
    <p:sldId id="435" r:id="rId4"/>
    <p:sldId id="442" r:id="rId5"/>
    <p:sldId id="443" r:id="rId6"/>
    <p:sldId id="444" r:id="rId7"/>
    <p:sldId id="445" r:id="rId8"/>
    <p:sldId id="434" r:id="rId9"/>
    <p:sldId id="433" r:id="rId10"/>
    <p:sldId id="446" r:id="rId11"/>
    <p:sldId id="447" r:id="rId12"/>
    <p:sldId id="448" r:id="rId13"/>
    <p:sldId id="449" r:id="rId14"/>
    <p:sldId id="454" r:id="rId15"/>
    <p:sldId id="323" r:id="rId16"/>
    <p:sldId id="450" r:id="rId17"/>
    <p:sldId id="406" r:id="rId18"/>
    <p:sldId id="430" r:id="rId19"/>
    <p:sldId id="451" r:id="rId20"/>
    <p:sldId id="452" r:id="rId21"/>
    <p:sldId id="453" r:id="rId22"/>
    <p:sldId id="455" r:id="rId23"/>
    <p:sldId id="297" r:id="rId24"/>
  </p:sldIdLst>
  <p:sldSz cx="9145905" cy="6858000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FF66"/>
    <a:srgbClr val="0000CC"/>
    <a:srgbClr val="0099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97"/>
    <p:restoredTop sz="94660"/>
  </p:normalViewPr>
  <p:slideViewPr>
    <p:cSldViewPr snapToGrid="0" showGuides="1">
      <p:cViewPr>
        <p:scale>
          <a:sx n="100" d="100"/>
          <a:sy n="100" d="100"/>
        </p:scale>
        <p:origin x="-1416" y="216"/>
      </p:cViewPr>
      <p:guideLst>
        <p:guide orient="horz" pos="2180"/>
        <p:guide orient="horz" pos="1008"/>
        <p:guide orient="horz" pos="648"/>
        <p:guide orient="horz" pos="3696"/>
        <p:guide pos="2846"/>
        <p:guide pos="576"/>
        <p:guide pos="5178"/>
        <p:guide pos="5638"/>
        <p:guide pos="1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171" y="1143000"/>
            <a:ext cx="411565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8288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8738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8738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8288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8288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286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228600"/>
            <a:r>
              <a:rPr lang="en-US" altLang="zh-CN" dirty="0"/>
              <a:t>Second level</a:t>
            </a:r>
            <a:endParaRPr lang="en-US" altLang="zh-CN" dirty="0"/>
          </a:p>
          <a:p>
            <a:pPr lvl="2" indent="-228600"/>
            <a:r>
              <a:rPr lang="en-US" altLang="zh-CN" dirty="0"/>
              <a:t>Third level</a:t>
            </a:r>
            <a:endParaRPr lang="en-US" altLang="zh-CN" dirty="0"/>
          </a:p>
          <a:p>
            <a:pPr lvl="3" indent="-228600"/>
            <a:r>
              <a:rPr lang="en-US" altLang="zh-CN" dirty="0"/>
              <a:t>Fourth level</a:t>
            </a:r>
            <a:endParaRPr lang="en-US" altLang="zh-CN" dirty="0"/>
          </a:p>
          <a:p>
            <a:pPr lvl="4" indent="-228600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7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38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0" y="0"/>
            <a:ext cx="914558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 useBgFill="1">
        <p:nvSpPr>
          <p:cNvPr id="4" name="Rectangle 3"/>
          <p:cNvSpPr/>
          <p:nvPr/>
        </p:nvSpPr>
        <p:spPr>
          <a:xfrm>
            <a:off x="0" y="0"/>
            <a:ext cx="914558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052" name="Group 7"/>
          <p:cNvGrpSpPr/>
          <p:nvPr/>
        </p:nvGrpSpPr>
        <p:grpSpPr>
          <a:xfrm>
            <a:off x="362585" y="1913255"/>
            <a:ext cx="8587105" cy="2738120"/>
            <a:chOff x="2756662" y="2828836"/>
            <a:chExt cx="11211927" cy="9179770"/>
          </a:xfrm>
        </p:grpSpPr>
        <p:sp>
          <p:nvSpPr>
            <p:cNvPr id="2" name="TextBox 4"/>
            <p:cNvSpPr txBox="1"/>
            <p:nvPr/>
          </p:nvSpPr>
          <p:spPr>
            <a:xfrm>
              <a:off x="2756662" y="2828836"/>
              <a:ext cx="11211927" cy="91797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>
                <a:buFont typeface="Arial" panose="020B0604020202020204" pitchFamily="34" charset="0"/>
              </a:pPr>
              <a:r>
                <a:rPr lang="zh-CN" altLang="en-US" sz="54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</a:rPr>
                <a:t>国家社科基金项目申报工作</a:t>
              </a:r>
              <a:endParaRPr lang="zh-CN" altLang="en-US" sz="5400" dirty="0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ctr">
                <a:buFont typeface="Arial" panose="020B0604020202020204" pitchFamily="34" charset="0"/>
              </a:pPr>
              <a:r>
                <a:rPr lang="zh-CN" altLang="en-US" sz="5400" dirty="0">
                  <a:solidFill>
                    <a:schemeClr val="bg1"/>
                  </a:solidFill>
                  <a:latin typeface="隶书" panose="02010509060101010101" charset="-122"/>
                  <a:ea typeface="隶书" panose="02010509060101010101" charset="-122"/>
                </a:rPr>
                <a:t>情况分析</a:t>
              </a:r>
              <a:endPara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buFont typeface="Arial" panose="020B0604020202020204" pitchFamily="34" charset="0"/>
              </a:pPr>
              <a:endParaRPr lang="zh-CN" altLang="en-US" sz="3200" dirty="0">
                <a:solidFill>
                  <a:srgbClr val="FF3300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  <a:p>
              <a:pPr algn="ctr">
                <a:buFont typeface="Arial" panose="020B0604020202020204" pitchFamily="34" charset="0"/>
              </a:pPr>
              <a:r>
                <a:rPr lang="zh-CN" altLang="en-US" sz="3200" b="1" dirty="0">
                  <a:solidFill>
                    <a:srgbClr val="FF3300"/>
                  </a:solidFill>
                  <a:latin typeface="华文楷体" panose="02010600040101010101" charset="-122"/>
                  <a:ea typeface="华文楷体" panose="02010600040101010101" charset="-122"/>
                </a:rPr>
                <a:t>河北省哲学社会科学工作办公室</a:t>
              </a:r>
              <a:endParaRPr lang="zh-CN" altLang="en-US" sz="3200" b="1" dirty="0">
                <a:solidFill>
                  <a:srgbClr val="FF3300"/>
                </a:solidFill>
                <a:latin typeface="华文楷体" panose="02010600040101010101" charset="-122"/>
                <a:ea typeface="华文楷体" panose="02010600040101010101" charset="-122"/>
              </a:endParaRPr>
            </a:p>
          </p:txBody>
        </p:sp>
        <p:sp>
          <p:nvSpPr>
            <p:cNvPr id="2053" name="TextBox 5"/>
            <p:cNvSpPr txBox="1"/>
            <p:nvPr/>
          </p:nvSpPr>
          <p:spPr>
            <a:xfrm>
              <a:off x="4527449" y="4028471"/>
              <a:ext cx="245384" cy="274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buFont typeface="Arial" panose="020B0604020202020204" pitchFamily="34" charset="0"/>
              </a:pPr>
              <a:endParaRPr lang="en-US" altLang="zh-CN" sz="1200" dirty="0">
                <a:solidFill>
                  <a:srgbClr val="404040"/>
                </a:solidFill>
                <a:latin typeface="Open Sans" pitchFamily="34" charset="0"/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竞争者水平在不断提高</a:t>
            </a:r>
            <a:endParaRPr lang="zh-CN" altLang="en-US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990090"/>
            <a:ext cx="7888288" cy="4351338"/>
          </a:xfrm>
        </p:spPr>
        <p:txBody>
          <a:bodyPr/>
          <a:p>
            <a:r>
              <a:rPr lang="zh-CN" altLang="en-US" sz="2400">
                <a:solidFill>
                  <a:schemeClr val="bg1"/>
                </a:solidFill>
              </a:rPr>
              <a:t>“80后”崛起，“海归”还乡归队。</a:t>
            </a:r>
            <a:endParaRPr lang="zh-CN" altLang="en-US" sz="24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他们都经过严格的学术训练，有很新的学术触角和学术思维，论证方式也很前沿。他们的学术气质或是科学，或是严谨，或是清逸，极具竞争力，似一股新流对原有的学术惯性和学术格局产生着深刻的冲击。</a:t>
            </a:r>
            <a:endParaRPr lang="zh-CN" altLang="en-US" sz="2400">
              <a:solidFill>
                <a:schemeClr val="bg1"/>
              </a:solidFill>
            </a:endParaRPr>
          </a:p>
          <a:p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有一种学术暗示：包括“70后”在内的学者，如果再不自力更生，日益精进，可能很快就会“老之将至”。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竞争将更加激烈</a:t>
            </a:r>
            <a:endParaRPr lang="zh-CN" altLang="en-US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4" name="内容占位符 3" descr="微信图片_2019070420341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4850" y="1825625"/>
            <a:ext cx="7735570" cy="435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面对这种形势，我们怎么办？</a:t>
            </a:r>
            <a:endParaRPr lang="zh-CN" altLang="en-US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就全省来讲，我们已经走过了追求申报数量的阶段，正在追求立项数量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就各单位来讲，发展很不均衡，大致分为三类：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一是追求立项数量的单位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二是追求申报数量的单位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三是无欲无求的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佛系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单位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切实担起责任，千万别</a:t>
            </a:r>
            <a:r>
              <a:rPr lang="en-US" altLang="zh-CN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</a:t>
            </a:r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懒</a:t>
            </a:r>
            <a:r>
              <a:rPr lang="en-US" altLang="zh-CN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”</a:t>
            </a:r>
            <a:endParaRPr lang="en-US" altLang="zh-CN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无数事实证明，管和不管不一样，真管和假管不一样。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我们每年中的国家社科基金项目中，有一部分是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望天收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得来的，对此要有清醒认识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有些单位的政策导向并没有瞄准高端项目，因为存在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老好人思想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，</a:t>
            </a:r>
            <a:r>
              <a:rPr lang="zh-CN" altLang="en-US">
                <a:solidFill>
                  <a:schemeClr val="bg1"/>
                </a:solidFill>
              </a:rPr>
              <a:t>不敢调整政策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6"/>
          <p:cNvSpPr>
            <a:spLocks noGrp="1"/>
          </p:cNvSpPr>
          <p:nvPr>
            <p:ph sz="quarter" idx="2"/>
          </p:nvPr>
        </p:nvSpPr>
        <p:spPr/>
        <p:txBody>
          <a:bodyPr wrap="square" lIns="91440" tIns="45720" rIns="91440" bIns="45720" anchor="t"/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endParaRPr lang="en-US" altLang="zh-CN" sz="3200" dirty="0">
              <a:solidFill>
                <a:srgbClr val="FF33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endParaRPr lang="zh-CN" altLang="en-US" sz="3200" dirty="0">
              <a:solidFill>
                <a:srgbClr val="FF3300"/>
              </a:solidFill>
            </a:endParaRPr>
          </a:p>
        </p:txBody>
      </p:sp>
      <p:sp>
        <p:nvSpPr>
          <p:cNvPr id="7171" name="Rectangle 7"/>
          <p:cNvSpPr>
            <a:spLocks noGrp="1"/>
          </p:cNvSpPr>
          <p:nvPr>
            <p:ph sz="quarter" idx="3"/>
          </p:nvPr>
        </p:nvSpPr>
        <p:spPr/>
        <p:txBody>
          <a:bodyPr wrap="square" lIns="91440" tIns="45720" rIns="91440" bIns="45720" anchor="t"/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endParaRPr lang="en-US" altLang="zh-CN" sz="3200" dirty="0">
              <a:solidFill>
                <a:srgbClr val="0000CC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</a:pPr>
            <a:endParaRPr lang="zh-CN" altLang="en-US" sz="3200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7885" y="1825625"/>
            <a:ext cx="76593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      </a:t>
            </a:r>
            <a:endParaRPr lang="zh-CN" altLang="en-US" sz="2800" b="1">
              <a:solidFill>
                <a:schemeClr val="bg1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4960" y="1104900"/>
            <a:ext cx="8515985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一、工作安排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1、暑期前，各学院组织一次动员会，要求将有条件申报的老师全部组织到位，完成“双读工作”，一是邀请专家对社科领域国家关注的热点进行解读，对年度立项的题目进行解读；二是安排获得立项的老师，对当年指南选题到最终题目确定等研究、设计过程进行解读与指导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2、各学院要做出专门组织方案，落实到每位老师，要求老师利用暑期，结合研究领域，凝炼下一年度国家社科项目题目并设计申请书，并向校内外的专家请教，确定研究题目。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3、下学期开学前，组织一次研讨会，分析每位老师暑期研究情况。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二、工作要求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为切实提高2020年国家社科项目申报质量和水平，再创造佳绩，要求各学院高度重视，提前谋划。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1、七月一日前将学院动员会的时间、地点报社科处，社科处将安排专人到现场配合指导；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2、下学期9月例会，请各学院汇报暑期国家社科开展工作情况；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3、相关工作落实情况将与学院各类项目培育人数、年终科研考核及国家社科项目限项遴选等事项挂钩。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015" y="979805"/>
            <a:ext cx="7889240" cy="1325880"/>
          </a:xfrm>
        </p:spPr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要早动手</a:t>
            </a:r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，千万别</a:t>
            </a:r>
            <a:r>
              <a:rPr lang="en-US" altLang="zh-CN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晚</a:t>
            </a:r>
            <a:r>
              <a:rPr lang="en-US" altLang="zh-CN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endParaRPr lang="en-US" altLang="zh-CN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启动时间较晚是我省各单位比较普遍存在的问题，大部分单位是在申报公告发布之后才开始启动项目申报的。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有的单位是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启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而不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动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，通知挂出去万事大吉，通知在</a:t>
            </a:r>
            <a:r>
              <a:rPr lang="en-US" altLang="zh-CN">
                <a:solidFill>
                  <a:schemeClr val="bg1"/>
                </a:solidFill>
              </a:rPr>
              <a:t>“</a:t>
            </a:r>
            <a:r>
              <a:rPr lang="zh-CN" altLang="en-US">
                <a:solidFill>
                  <a:schemeClr val="bg1"/>
                </a:solidFill>
              </a:rPr>
              <a:t>空转</a:t>
            </a:r>
            <a:r>
              <a:rPr lang="en-US" altLang="zh-CN">
                <a:solidFill>
                  <a:schemeClr val="bg1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" y="1011555"/>
            <a:ext cx="7515225" cy="2600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40" y="3908425"/>
            <a:ext cx="5953125" cy="904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5020945"/>
            <a:ext cx="7439025" cy="140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pull/>
      </p:transition>
    </mc:Choice>
    <mc:Fallback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7710" y="792480"/>
            <a:ext cx="7888605" cy="1303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573020"/>
            <a:ext cx="8086725" cy="201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4880610"/>
            <a:ext cx="5753100" cy="126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96885" cy="1325880"/>
          </a:xfrm>
        </p:spPr>
        <p:txBody>
          <a:bodyPr/>
          <a:p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提高组织化程度</a:t>
            </a:r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，千万别</a:t>
            </a:r>
            <a:r>
              <a:rPr lang="en-US" altLang="zh-CN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“</a:t>
            </a:r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散</a:t>
            </a:r>
            <a:r>
              <a:rPr lang="en-US" altLang="zh-CN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  <a:sym typeface="+mn-ea"/>
              </a:rPr>
              <a:t>”</a:t>
            </a:r>
            <a:endParaRPr lang="en-US" altLang="zh-CN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有些单位科研管理部门满足于上传下达、收发材料。更有甚者连这一点都做不到。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科研处、各学院对本单位的学科建设、研究团队整合工作不到位，同单位人员之间同质化竞争严重，不能做到相互支撑，五个手指握不成拳头。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作为科研管理部门，公共产品供给不足，不能根据老师需要制定政策、搭建平台、提供服务。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15135" y="1858010"/>
            <a:ext cx="571500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形势：群雄逐鹿，竞争激烈</a:t>
            </a:r>
            <a:endParaRPr lang="zh-CN" altLang="en-US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2985" y="1825625"/>
            <a:ext cx="7098665" cy="435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7205" y="365125"/>
            <a:ext cx="8140065" cy="1325880"/>
          </a:xfrm>
        </p:spPr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打铁还需自身硬，千万别</a:t>
            </a:r>
            <a:r>
              <a:rPr lang="en-US" altLang="zh-CN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“</a:t>
            </a:r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软</a:t>
            </a:r>
            <a:r>
              <a:rPr lang="en-US" altLang="zh-CN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”</a:t>
            </a:r>
            <a:endParaRPr lang="en-US" altLang="zh-CN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提高管理水平，对政策、流程要熟烂于心。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提高业务水平，对情况、数据要信手拈来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提高自身素质，对学术、科研要略懂一二。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6330" y="1407160"/>
            <a:ext cx="7066915" cy="4615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TextBox 8"/>
          <p:cNvSpPr txBox="1"/>
          <p:nvPr/>
        </p:nvSpPr>
        <p:spPr>
          <a:xfrm>
            <a:off x="990600" y="1350010"/>
            <a:ext cx="7789545" cy="3599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buFont typeface="Arial" panose="020B0604020202020204" pitchFamily="34" charset="0"/>
            </a:pPr>
            <a:r>
              <a:rPr lang="zh-CN" altLang="en-US" sz="6600" b="1" dirty="0">
                <a:solidFill>
                  <a:srgbClr val="FF33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让我们共同努力</a:t>
            </a:r>
            <a:endParaRPr lang="zh-CN" altLang="en-US" sz="6600" b="1" dirty="0">
              <a:solidFill>
                <a:srgbClr val="FF33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6600" b="1" dirty="0">
                <a:solidFill>
                  <a:srgbClr val="FF33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争取</a:t>
            </a:r>
            <a:r>
              <a:rPr lang="en-US" altLang="zh-CN" sz="6600" b="1" dirty="0">
                <a:solidFill>
                  <a:srgbClr val="FF33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2020</a:t>
            </a:r>
            <a:r>
              <a:rPr lang="zh-CN" altLang="en-US" sz="6600" b="1" dirty="0">
                <a:solidFill>
                  <a:srgbClr val="FF33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年</a:t>
            </a:r>
            <a:endParaRPr lang="zh-CN" altLang="en-US" sz="8000" b="1" dirty="0">
              <a:solidFill>
                <a:srgbClr val="FF33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ctr">
              <a:buFont typeface="Arial" panose="020B0604020202020204" pitchFamily="34" charset="0"/>
            </a:pPr>
            <a:r>
              <a:rPr lang="zh-CN" altLang="en-US" sz="9600" b="1" dirty="0">
                <a:solidFill>
                  <a:srgbClr val="FF33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大丰收</a:t>
            </a:r>
            <a:endParaRPr lang="zh-CN" altLang="en-US" sz="9600" b="1" dirty="0">
              <a:solidFill>
                <a:srgbClr val="FF33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形势：与教育部项目撞车</a:t>
            </a:r>
            <a:endParaRPr lang="zh-CN" altLang="en-US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8605" cy="4089400"/>
          </a:xfrm>
        </p:spPr>
        <p:txBody>
          <a:bodyPr/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党校、社科院、科研院所等单位因为不能申报教育部项目，因祸得福，从中受益。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教育部项目申报数量较大，在各地区、各单位普遍存在，对申报有较大影响，但对立项情况影响不大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对个人来讲，由于高质量竞争对手减少，容易获得立项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3600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sym typeface="+mn-ea"/>
              </a:rPr>
              <a:t>形势：申报数量增加，省内淘汰量大</a:t>
            </a:r>
            <a:endParaRPr lang="zh-CN" altLang="en-US" sz="3600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913890"/>
            <a:ext cx="7888605" cy="3989705"/>
          </a:xfrm>
        </p:spPr>
        <p:txBody>
          <a:bodyPr/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</a:rPr>
              <a:t>2019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年我省申报数量：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</a:rPr>
              <a:t>1025        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贵州：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</a:rPr>
              <a:t>1300</a:t>
            </a:r>
            <a:endParaRPr lang="en-US" altLang="zh-CN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</a:rPr>
              <a:t>2018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年我省申报数量：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</a:rPr>
              <a:t>957</a:t>
            </a:r>
            <a:endParaRPr lang="en-US" altLang="zh-CN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</a:rPr>
              <a:t>2017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年我省申报数量：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</a:rPr>
              <a:t>769</a:t>
            </a:r>
            <a:endParaRPr lang="en-US" altLang="zh-CN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</a:rPr>
              <a:t>2016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sym typeface="+mn-ea"/>
              </a:rPr>
              <a:t>年我省申报数量：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sym typeface="+mn-ea"/>
              </a:rPr>
              <a:t>618</a:t>
            </a:r>
            <a:endParaRPr lang="en-US" altLang="zh-CN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endParaRPr lang="en-US" altLang="zh-CN">
              <a:solidFill>
                <a:schemeClr val="bg1">
                  <a:lumMod val="95000"/>
                </a:schemeClr>
              </a:solidFill>
              <a:sym typeface="+mn-ea"/>
            </a:endParaRPr>
          </a:p>
          <a:p>
            <a:r>
              <a:rPr lang="en-US" altLang="zh-CN">
                <a:solidFill>
                  <a:schemeClr val="bg1">
                    <a:lumMod val="95000"/>
                  </a:schemeClr>
                </a:solidFill>
                <a:sym typeface="+mn-ea"/>
              </a:rPr>
              <a:t>        2019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sym typeface="+mn-ea"/>
              </a:rPr>
              <a:t>年度申报量受教育部项目影响巨大，在此情况下，申报量首次超过</a:t>
            </a:r>
            <a:r>
              <a:rPr lang="en-US" altLang="zh-CN">
                <a:solidFill>
                  <a:schemeClr val="bg1">
                    <a:lumMod val="95000"/>
                  </a:schemeClr>
                </a:solidFill>
                <a:sym typeface="+mn-ea"/>
              </a:rPr>
              <a:t>1000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sym typeface="+mn-ea"/>
              </a:rPr>
              <a:t>项，超出我们预期</a:t>
            </a:r>
            <a:endParaRPr lang="zh-CN" altLang="en-US">
              <a:solidFill>
                <a:schemeClr val="bg1">
                  <a:lumMod val="95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zh-CN" sz="4000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2019</a:t>
            </a:r>
            <a:r>
              <a:rPr lang="zh-CN" altLang="en-US" sz="4000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年国家社科基金整体情况</a:t>
            </a:r>
            <a:endParaRPr lang="zh-CN" altLang="en-US" sz="4000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2019年度国家社科基金共立项4629项，较2018年度的4512项增加2.6%。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重点项目349项、一般项目3187项、青年项目1093项。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重点项目较之2018年的359项略有下降。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>
                <a:solidFill>
                  <a:schemeClr val="bg1">
                    <a:lumMod val="95000"/>
                  </a:schemeClr>
                </a:solidFill>
              </a:rPr>
              <a:t>一般项目和青年项目较之2018年的3152项和1001项略有上升。</a:t>
            </a:r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近</a:t>
            </a:r>
            <a:r>
              <a:rPr lang="en-US" altLang="zh-CN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4</a:t>
            </a:r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年我省立项情况</a:t>
            </a:r>
            <a:endParaRPr lang="zh-CN" altLang="en-US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  <p:sp>
        <p:nvSpPr>
          <p:cNvPr id="10" name="内容占位符 9"/>
          <p:cNvSpPr/>
          <p:nvPr>
            <p:ph idx="1"/>
          </p:nvPr>
        </p:nvSpPr>
        <p:spPr>
          <a:xfrm>
            <a:off x="628650" y="1825625"/>
            <a:ext cx="2556510" cy="4307205"/>
          </a:xfrm>
        </p:spPr>
        <p:txBody>
          <a:bodyPr/>
          <a:p>
            <a:r>
              <a:rPr lang="en-US" altLang="zh-CN">
                <a:solidFill>
                  <a:schemeClr val="bg1"/>
                </a:solidFill>
              </a:rPr>
              <a:t>2016</a:t>
            </a:r>
            <a:r>
              <a:rPr lang="zh-CN" altLang="zh-CN">
                <a:solidFill>
                  <a:schemeClr val="bg1"/>
                </a:solidFill>
              </a:rPr>
              <a:t>年   </a:t>
            </a:r>
            <a:r>
              <a:rPr lang="en-US" altLang="zh-CN">
                <a:solidFill>
                  <a:schemeClr val="bg1"/>
                </a:solidFill>
              </a:rPr>
              <a:t>62</a:t>
            </a:r>
            <a:endParaRPr lang="en-US" altLang="zh-CN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2017</a:t>
            </a:r>
            <a:r>
              <a:rPr lang="zh-CN" altLang="en-US">
                <a:solidFill>
                  <a:schemeClr val="bg1"/>
                </a:solidFill>
              </a:rPr>
              <a:t>年   </a:t>
            </a:r>
            <a:r>
              <a:rPr lang="en-US" altLang="zh-CN">
                <a:solidFill>
                  <a:schemeClr val="bg1"/>
                </a:solidFill>
              </a:rPr>
              <a:t>72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2018</a:t>
            </a:r>
            <a:r>
              <a:rPr lang="zh-CN" altLang="en-US">
                <a:solidFill>
                  <a:schemeClr val="bg1"/>
                </a:solidFill>
              </a:rPr>
              <a:t>年   </a:t>
            </a:r>
            <a:r>
              <a:rPr lang="en-US" altLang="zh-CN">
                <a:solidFill>
                  <a:schemeClr val="bg1"/>
                </a:solidFill>
              </a:rPr>
              <a:t>79</a:t>
            </a:r>
            <a:endParaRPr lang="zh-CN" altLang="en-US">
              <a:solidFill>
                <a:schemeClr val="bg1"/>
              </a:solidFill>
            </a:endParaRPr>
          </a:p>
          <a:p>
            <a:r>
              <a:rPr lang="en-US" altLang="zh-CN">
                <a:solidFill>
                  <a:schemeClr val="bg1"/>
                </a:solidFill>
              </a:rPr>
              <a:t>2019</a:t>
            </a:r>
            <a:r>
              <a:rPr lang="zh-CN" altLang="en-US">
                <a:solidFill>
                  <a:schemeClr val="bg1"/>
                </a:solidFill>
              </a:rPr>
              <a:t>年   </a:t>
            </a:r>
            <a:r>
              <a:rPr lang="en-US" altLang="zh-CN">
                <a:solidFill>
                  <a:schemeClr val="bg1"/>
                </a:solidFill>
              </a:rPr>
              <a:t>83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06545" y="1952625"/>
            <a:ext cx="43884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在国家社科基金项目总量不断增长的大形势下，我省项目也在初年提升。但是我们的增长速度是超过全国整体增长速度的，这说明我们是在不断进步。但是也可以看出，我们的增长有放缓的趋势，如何保持现有良好状态，并不断挖掘新的增长点，成为我们面临的首要任务。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项目种类分布</a:t>
            </a:r>
            <a:endParaRPr lang="zh-CN" altLang="en-US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graphicFrame>
        <p:nvGraphicFramePr>
          <p:cNvPr id="4" name="内容占位符 3"/>
          <p:cNvGraphicFramePr/>
          <p:nvPr>
            <p:ph idx="1"/>
          </p:nvPr>
        </p:nvGraphicFramePr>
        <p:xfrm>
          <a:off x="572770" y="1691005"/>
          <a:ext cx="800100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5524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年份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一般项目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重点项目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青年项目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总数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9963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2017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56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sym typeface="+mn-ea"/>
                        </a:rPr>
                        <a:t>11</a:t>
                      </a:r>
                      <a:endParaRPr lang="en-US" altLang="zh-CN" sz="1800">
                        <a:solidFill>
                          <a:schemeClr val="tx1"/>
                        </a:solidFill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72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995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2018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60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sym typeface="+mn-ea"/>
                        </a:rPr>
                        <a:t>14</a:t>
                      </a:r>
                      <a:endParaRPr lang="en-US" altLang="zh-CN" sz="180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79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9963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2019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62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83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66115" y="5375910"/>
            <a:ext cx="7823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</a:rPr>
              <a:t>我省青年项目比例</a:t>
            </a:r>
            <a:r>
              <a:rPr lang="en-US" altLang="zh-CN" sz="2400">
                <a:solidFill>
                  <a:schemeClr val="bg1"/>
                </a:solidFill>
              </a:rPr>
              <a:t>19.2%,</a:t>
            </a:r>
            <a:r>
              <a:rPr lang="zh-CN" altLang="en-US" sz="2400">
                <a:solidFill>
                  <a:schemeClr val="bg1"/>
                </a:solidFill>
              </a:rPr>
              <a:t>低于全国平均水平</a:t>
            </a:r>
            <a:r>
              <a:rPr lang="en-US" altLang="zh-CN" sz="2400">
                <a:solidFill>
                  <a:schemeClr val="bg1"/>
                </a:solidFill>
              </a:rPr>
              <a:t>23.6%</a:t>
            </a:r>
            <a:r>
              <a:rPr lang="zh-CN" altLang="en-US" sz="2400">
                <a:solidFill>
                  <a:schemeClr val="bg1"/>
                </a:solidFill>
              </a:rPr>
              <a:t>。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单位分布</a:t>
            </a:r>
            <a:endParaRPr lang="zh-CN" altLang="en-US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chemeClr val="bg1"/>
                </a:solidFill>
              </a:rPr>
              <a:t>衡水学院实现</a:t>
            </a:r>
            <a:r>
              <a:rPr lang="en-US" altLang="zh-CN" b="1">
                <a:solidFill>
                  <a:schemeClr val="bg1"/>
                </a:solidFill>
              </a:rPr>
              <a:t>0</a:t>
            </a:r>
            <a:r>
              <a:rPr lang="zh-CN" altLang="en-US" b="1">
                <a:solidFill>
                  <a:schemeClr val="bg1"/>
                </a:solidFill>
              </a:rPr>
              <a:t>的突破，我省</a:t>
            </a:r>
            <a:r>
              <a:rPr lang="en-US" altLang="zh-CN" b="1">
                <a:solidFill>
                  <a:schemeClr val="bg1"/>
                </a:solidFill>
              </a:rPr>
              <a:t>11</a:t>
            </a:r>
            <a:r>
              <a:rPr lang="zh-CN" altLang="en-US" b="1">
                <a:solidFill>
                  <a:schemeClr val="bg1"/>
                </a:solidFill>
              </a:rPr>
              <a:t>个市实现国家社科基金项目全覆盖。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612775" y="2690178"/>
            <a:ext cx="7775575" cy="19380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p>
            <a:pPr marL="571500" marR="0" lvl="0" indent="-57150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3000">
                <a:sym typeface="+mn-ea"/>
              </a:rPr>
              <a:t>2016</a:t>
            </a:r>
            <a:r>
              <a:rPr lang="zh-CN" altLang="en-US" sz="3000">
                <a:sym typeface="+mn-ea"/>
              </a:rPr>
              <a:t>年，</a:t>
            </a:r>
            <a:r>
              <a:rPr lang="en-US" altLang="zh-CN" sz="3000">
                <a:solidFill>
                  <a:srgbClr val="FF0000"/>
                </a:solidFill>
                <a:sym typeface="+mn-ea"/>
              </a:rPr>
              <a:t>18</a:t>
            </a:r>
            <a:r>
              <a:rPr lang="zh-CN" altLang="en-US" sz="3000">
                <a:sym typeface="+mn-ea"/>
              </a:rPr>
              <a:t>个单位获得立项</a:t>
            </a:r>
            <a:endParaRPr lang="zh-CN" altLang="en-US" sz="3000"/>
          </a:p>
          <a:p>
            <a:pPr marL="571500" marR="0" lvl="0" indent="-57150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3000">
                <a:sym typeface="+mn-ea"/>
              </a:rPr>
              <a:t>2017</a:t>
            </a:r>
            <a:r>
              <a:rPr lang="zh-CN" altLang="en-US" sz="3000">
                <a:sym typeface="+mn-ea"/>
              </a:rPr>
              <a:t>年，</a:t>
            </a:r>
            <a:r>
              <a:rPr lang="en-US" altLang="zh-CN" sz="3000">
                <a:solidFill>
                  <a:srgbClr val="FF0000"/>
                </a:solidFill>
                <a:sym typeface="+mn-ea"/>
              </a:rPr>
              <a:t>20</a:t>
            </a:r>
            <a:r>
              <a:rPr lang="zh-CN" altLang="en-US" sz="3000">
                <a:sym typeface="+mn-ea"/>
              </a:rPr>
              <a:t>个单位获得立项</a:t>
            </a:r>
            <a:endParaRPr lang="zh-CN" altLang="en-US" sz="3000"/>
          </a:p>
          <a:p>
            <a:pPr marL="571500" marR="0" lvl="0" indent="-57150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3000">
                <a:sym typeface="+mn-ea"/>
              </a:rPr>
              <a:t>2018</a:t>
            </a:r>
            <a:r>
              <a:rPr lang="zh-CN" altLang="en-US" sz="3000">
                <a:sym typeface="+mn-ea"/>
              </a:rPr>
              <a:t>年，</a:t>
            </a:r>
            <a:r>
              <a:rPr lang="en-US" altLang="zh-CN" sz="3000">
                <a:solidFill>
                  <a:srgbClr val="FF0000"/>
                </a:solidFill>
                <a:sym typeface="+mn-ea"/>
              </a:rPr>
              <a:t>16</a:t>
            </a:r>
            <a:r>
              <a:rPr lang="zh-CN" altLang="en-US" sz="3000">
                <a:sym typeface="+mn-ea"/>
              </a:rPr>
              <a:t>个单位获得立项</a:t>
            </a:r>
            <a:endParaRPr lang="zh-CN" altLang="en-US" sz="3000">
              <a:sym typeface="+mn-ea"/>
            </a:endParaRPr>
          </a:p>
          <a:p>
            <a:pPr marL="571500" marR="0" lvl="0" indent="-571500" algn="l" defTabSz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2019</a:t>
            </a:r>
            <a:r>
              <a:rPr kumimoji="0" lang="zh-CN" altLang="zh-CN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年，</a:t>
            </a: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21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个单位获得立项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b="1">
                <a:solidFill>
                  <a:srgbClr val="FFFF00"/>
                </a:solidFill>
                <a:latin typeface="隶书" panose="02010509060101010101" charset="-122"/>
                <a:ea typeface="隶书" panose="02010509060101010101" charset="-122"/>
              </a:rPr>
              <a:t>对国家社科基金再认识</a:t>
            </a:r>
            <a:endParaRPr lang="zh-CN" altLang="en-US" b="1">
              <a:solidFill>
                <a:srgbClr val="FFFF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sz="1800">
              <a:solidFill>
                <a:schemeClr val="bg1"/>
              </a:solidFill>
            </a:endParaRPr>
          </a:p>
          <a:p>
            <a:r>
              <a:rPr lang="zh-CN" altLang="en-US" sz="1800">
                <a:solidFill>
                  <a:schemeClr val="bg1"/>
                </a:solidFill>
              </a:rPr>
              <a:t>近几年，国家社会科学基金无论在立项数还是资助强度方面都呈现井喷态势，因此，当下是学者及其所在学科进行学术资本积累的重要时机。获得基金支持及其项目的完成质量，甚至可能导致不久以后</a:t>
            </a:r>
            <a:r>
              <a:rPr lang="zh-CN" altLang="en-US" sz="1800" b="1">
                <a:solidFill>
                  <a:srgbClr val="FF3300"/>
                </a:solidFill>
              </a:rPr>
              <a:t>学科与学术格局重组</a:t>
            </a:r>
            <a:r>
              <a:rPr lang="zh-CN" altLang="en-US" sz="1800">
                <a:solidFill>
                  <a:schemeClr val="bg1"/>
                </a:solidFill>
              </a:rPr>
              <a:t>。</a:t>
            </a:r>
            <a:endParaRPr lang="zh-CN" altLang="en-US" sz="1800">
              <a:solidFill>
                <a:schemeClr val="bg1"/>
              </a:solidFill>
            </a:endParaRPr>
          </a:p>
          <a:p>
            <a:endParaRPr lang="zh-CN" altLang="en-US" sz="1800">
              <a:solidFill>
                <a:schemeClr val="bg1"/>
              </a:solidFill>
            </a:endParaRPr>
          </a:p>
          <a:p>
            <a:r>
              <a:rPr lang="zh-CN" altLang="en-US" sz="1800">
                <a:solidFill>
                  <a:schemeClr val="bg1"/>
                </a:solidFill>
              </a:rPr>
              <a:t>在这种背景下，基金申报的意义已经悄悄发生根本性变化：以前，获得国家课题是为了积累学术资本，建构学术优势；当今，获得国家基金不一定有优势，但如果不能获得，将一定没有优势。在这个意义上，申报国家基金，就是为了防止和消除可能出现的“学术贫困”。</a:t>
            </a:r>
            <a:endParaRPr lang="zh-CN" altLang="en-US" sz="1800">
              <a:solidFill>
                <a:schemeClr val="bg1"/>
              </a:solidFill>
            </a:endParaRPr>
          </a:p>
          <a:p>
            <a:endParaRPr lang="zh-CN" altLang="en-US" sz="1800">
              <a:solidFill>
                <a:schemeClr val="bg1"/>
              </a:solidFill>
            </a:endParaRPr>
          </a:p>
          <a:p>
            <a:r>
              <a:rPr lang="zh-CN" altLang="en-US" sz="1800">
                <a:solidFill>
                  <a:schemeClr val="bg1"/>
                </a:solidFill>
              </a:rPr>
              <a:t>也许有人会说，不获得国家基金照样可以做出好的学问。然而这种奇迹只在处于学术链顶端的1%的那些学者身上才有可能，对大多数人来说，它只是一件披着清高外衣的学术嫉忌，甚至是顶着清雅名头的懒惰。</a:t>
            </a:r>
            <a:endParaRPr lang="zh-CN" alt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zoom/>
      </p:transition>
    </mc:Choice>
    <mc:Fallback>
      <p:transition spd="med">
        <p:zoom/>
      </p:transition>
    </mc:Fallback>
  </mc:AlternateContent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SLIDE_MODEL_TYPE" val="timeline"/>
</p:tagLst>
</file>

<file path=ppt/tags/tag3.xml><?xml version="1.0" encoding="utf-8"?>
<p:tagLst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  <a:alpha val="70000"/>
          </a:schemeClr>
        </a:solidFill>
        <a:ln>
          <a:noFill/>
        </a:ln>
      </a:spPr>
      <a:bodyPr anchor="ctr"/>
      <a:lstStyle>
        <a:defPPr marL="0" marR="0" lvl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2241</Words>
  <Application>WPS 演示</Application>
  <PresentationFormat>自定义</PresentationFormat>
  <Paragraphs>192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Calibri Light</vt:lpstr>
      <vt:lpstr>隶书</vt:lpstr>
      <vt:lpstr>黑体</vt:lpstr>
      <vt:lpstr>华文楷体</vt:lpstr>
      <vt:lpstr>Open Sans</vt:lpstr>
      <vt:lpstr>Segoe Print</vt:lpstr>
      <vt:lpstr>微软雅黑</vt:lpstr>
      <vt:lpstr>Arial Unicode MS</vt:lpstr>
      <vt:lpstr>等线</vt:lpstr>
      <vt:lpstr>幼圆</vt:lpstr>
      <vt:lpstr>Office Theme</vt:lpstr>
      <vt:lpstr>PowerPoint 演示文稿</vt:lpstr>
      <vt:lpstr>形势：群雄逐鹿，竞争激烈</vt:lpstr>
      <vt:lpstr>形势：与教育部项目撞车</vt:lpstr>
      <vt:lpstr>形势：申报数量增加，省内淘汰量大</vt:lpstr>
      <vt:lpstr>2019年国家社科基金整体情况</vt:lpstr>
      <vt:lpstr>近4年我省立项情况</vt:lpstr>
      <vt:lpstr>项目种类分布</vt:lpstr>
      <vt:lpstr>单位分布</vt:lpstr>
      <vt:lpstr>对国家社科基金再认识</vt:lpstr>
      <vt:lpstr>竞争者水平在不断提高</vt:lpstr>
      <vt:lpstr>竞争将更加激烈</vt:lpstr>
      <vt:lpstr>面对这种形势，我们怎么办？</vt:lpstr>
      <vt:lpstr>切实担起责任，千万别“懒”</vt:lpstr>
      <vt:lpstr>PowerPoint 演示文稿</vt:lpstr>
      <vt:lpstr>要早动手，千万别“晚”</vt:lpstr>
      <vt:lpstr>PowerPoint 演示文稿</vt:lpstr>
      <vt:lpstr>PowerPoint 演示文稿</vt:lpstr>
      <vt:lpstr>提高组织化程度，千万别“散”</vt:lpstr>
      <vt:lpstr>PowerPoint 演示文稿</vt:lpstr>
      <vt:lpstr>打铁还需自身硬，千万别“软”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hp-11</cp:lastModifiedBy>
  <cp:revision>342</cp:revision>
  <dcterms:created xsi:type="dcterms:W3CDTF">2014-06-17T03:21:00Z</dcterms:created>
  <dcterms:modified xsi:type="dcterms:W3CDTF">2019-07-05T08:44:36Z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