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405" r:id="rId4"/>
    <p:sldId id="406" r:id="rId5"/>
    <p:sldId id="323" r:id="rId6"/>
    <p:sldId id="371" r:id="rId7"/>
    <p:sldId id="430" r:id="rId9"/>
    <p:sldId id="431" r:id="rId10"/>
    <p:sldId id="432" r:id="rId11"/>
    <p:sldId id="433" r:id="rId12"/>
    <p:sldId id="434" r:id="rId13"/>
    <p:sldId id="372" r:id="rId14"/>
    <p:sldId id="386" r:id="rId15"/>
    <p:sldId id="373" r:id="rId16"/>
    <p:sldId id="374" r:id="rId17"/>
    <p:sldId id="384" r:id="rId18"/>
    <p:sldId id="375" r:id="rId19"/>
    <p:sldId id="385" r:id="rId20"/>
    <p:sldId id="376" r:id="rId21"/>
    <p:sldId id="380" r:id="rId22"/>
    <p:sldId id="377" r:id="rId23"/>
    <p:sldId id="378" r:id="rId24"/>
    <p:sldId id="379" r:id="rId25"/>
    <p:sldId id="381" r:id="rId26"/>
    <p:sldId id="382" r:id="rId27"/>
    <p:sldId id="401" r:id="rId28"/>
    <p:sldId id="387" r:id="rId29"/>
    <p:sldId id="297" r:id="rId30"/>
  </p:sldIdLst>
  <p:sldSz cx="9145905" cy="6858000"/>
  <p:notesSz cx="6858000" cy="9144000"/>
  <p:custDataLst>
    <p:tags r:id="rId34"/>
  </p:custDataLst>
  <p:defaultTextStyle>
    <a:defPPr>
      <a:defRPr lang="en-US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00"/>
    <a:srgbClr val="FFFF66"/>
    <a:srgbClr val="0000CC"/>
    <a:srgbClr val="0099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097"/>
    <p:restoredTop sz="94660"/>
  </p:normalViewPr>
  <p:slideViewPr>
    <p:cSldViewPr snapToGrid="0" showGuides="1">
      <p:cViewPr>
        <p:scale>
          <a:sx n="100" d="100"/>
          <a:sy n="100" d="100"/>
        </p:scale>
        <p:origin x="-1416" y="216"/>
      </p:cViewPr>
      <p:guideLst>
        <p:guide orient="horz" pos="2160"/>
        <p:guide orient="horz" pos="1008"/>
        <p:guide orient="horz" pos="669"/>
        <p:guide orient="horz" pos="3696"/>
        <p:guide pos="2880"/>
        <p:guide pos="576"/>
        <p:guide pos="5178"/>
        <p:guide pos="5638"/>
        <p:guide pos="12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4" Type="http://schemas.openxmlformats.org/officeDocument/2006/relationships/tags" Target="tags/tag3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171" y="1143000"/>
            <a:ext cx="411565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 smtClean="0"/>
              <a:t>Click to edit Master subtitle style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825625"/>
            <a:ext cx="3868738" cy="2098675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4076700"/>
            <a:ext cx="3868738" cy="21002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  <a:p>
            <a:pPr lvl="1" fontAlgn="base"/>
            <a:r>
              <a:rPr lang="en-US" strike="noStrike" noProof="1" smtClean="0"/>
              <a:t>Second level</a:t>
            </a:r>
            <a:endParaRPr lang="en-US" strike="noStrike" noProof="1" smtClean="0"/>
          </a:p>
          <a:p>
            <a:pPr lvl="2" fontAlgn="base"/>
            <a:r>
              <a:rPr lang="en-US" strike="noStrike" noProof="1" smtClean="0"/>
              <a:t>Third level</a:t>
            </a:r>
            <a:endParaRPr lang="en-US" strike="noStrike" noProof="1" smtClean="0"/>
          </a:p>
          <a:p>
            <a:pPr lvl="3" fontAlgn="base"/>
            <a:r>
              <a:rPr lang="en-US" strike="noStrike" noProof="1" smtClean="0"/>
              <a:t>Fourth level</a:t>
            </a:r>
            <a:endParaRPr lang="en-US" strike="noStrike" noProof="1" smtClean="0"/>
          </a:p>
          <a:p>
            <a:pPr lvl="4" fontAlgn="base"/>
            <a:r>
              <a:rPr lang="en-US" strike="noStrike" noProof="1" smtClean="0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 smtClean="0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 smtClean="0"/>
              <a:t>Click to edit Master text styles</a:t>
            </a:r>
            <a:endParaRPr 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8288" cy="43513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22860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 indent="-228600"/>
            <a:r>
              <a:rPr lang="en-US" altLang="zh-CN" dirty="0"/>
              <a:t>Second level</a:t>
            </a:r>
            <a:endParaRPr lang="en-US" altLang="zh-CN" dirty="0"/>
          </a:p>
          <a:p>
            <a:pPr lvl="2" indent="-228600"/>
            <a:r>
              <a:rPr lang="en-US" altLang="zh-CN" dirty="0"/>
              <a:t>Third level</a:t>
            </a:r>
            <a:endParaRPr lang="en-US" altLang="zh-CN" dirty="0"/>
          </a:p>
          <a:p>
            <a:pPr lvl="3" indent="-228600"/>
            <a:r>
              <a:rPr lang="en-US" altLang="zh-CN" dirty="0"/>
              <a:t>Fourth level</a:t>
            </a:r>
            <a:endParaRPr lang="en-US" altLang="zh-CN" dirty="0"/>
          </a:p>
          <a:p>
            <a:pPr lvl="4" indent="-228600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76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53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lvl="0" algn="r" eaLnBrk="1" fontAlgn="base" hangingPunct="1"/>
            <a:fld id="{9A0DB2DC-4C9A-4742-B13C-FB6460FD3503}" type="slidenum">
              <a:rPr lang="zh-CN" altLang="en-US" sz="1200" strike="noStrike" noProof="1" dirty="0">
                <a:solidFill>
                  <a:srgbClr val="898989"/>
                </a:solidFill>
                <a:latin typeface="Calibri" panose="020F0502020204030204" pitchFamily="34" charset="0"/>
                <a:ea typeface="宋体" panose="02010600030101010101" pitchFamily="2" charset="-122"/>
                <a:cs typeface="+mn-ea"/>
              </a:rPr>
            </a:fld>
            <a:endParaRPr lang="zh-CN" altLang="en-US" sz="1200" strike="noStrike" noProof="1" dirty="0">
              <a:solidFill>
                <a:srgbClr val="898989"/>
              </a:solidFill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zoom/>
  </p:transition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Rectangle 2"/>
          <p:cNvSpPr/>
          <p:nvPr/>
        </p:nvSpPr>
        <p:spPr>
          <a:xfrm>
            <a:off x="0" y="0"/>
            <a:ext cx="9145588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 useBgFill="1">
        <p:nvSpPr>
          <p:cNvPr id="4" name="Rectangle 3"/>
          <p:cNvSpPr/>
          <p:nvPr/>
        </p:nvSpPr>
        <p:spPr>
          <a:xfrm>
            <a:off x="0" y="0"/>
            <a:ext cx="914558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grpSp>
        <p:nvGrpSpPr>
          <p:cNvPr id="2052" name="Group 7"/>
          <p:cNvGrpSpPr/>
          <p:nvPr/>
        </p:nvGrpSpPr>
        <p:grpSpPr>
          <a:xfrm>
            <a:off x="362585" y="1913255"/>
            <a:ext cx="8587105" cy="2738120"/>
            <a:chOff x="2756662" y="2828836"/>
            <a:chExt cx="11211927" cy="9179770"/>
          </a:xfrm>
        </p:grpSpPr>
        <p:sp>
          <p:nvSpPr>
            <p:cNvPr id="2" name="TextBox 4"/>
            <p:cNvSpPr txBox="1"/>
            <p:nvPr/>
          </p:nvSpPr>
          <p:spPr>
            <a:xfrm>
              <a:off x="2756662" y="2828836"/>
              <a:ext cx="11211927" cy="91797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ctr">
                <a:buFont typeface="Arial" panose="020B0604020202020204" pitchFamily="34" charset="0"/>
              </a:pPr>
              <a:r>
                <a:rPr lang="zh-CN" altLang="en-US" sz="5400" dirty="0">
                  <a:solidFill>
                    <a:schemeClr val="bg1"/>
                  </a:solidFill>
                  <a:latin typeface="隶书" panose="02010509060101010101" charset="-122"/>
                  <a:ea typeface="隶书" panose="02010509060101010101" charset="-122"/>
                </a:rPr>
                <a:t>国家社科基金项目研究工作</a:t>
              </a:r>
              <a:endParaRPr lang="zh-CN" altLang="en-US" sz="5400" dirty="0">
                <a:solidFill>
                  <a:schemeClr val="bg1"/>
                </a:solidFill>
                <a:latin typeface="隶书" panose="02010509060101010101" charset="-122"/>
                <a:ea typeface="隶书" panose="02010509060101010101" charset="-122"/>
              </a:endParaRPr>
            </a:p>
            <a:p>
              <a:pPr algn="ctr">
                <a:buFont typeface="Arial" panose="020B0604020202020204" pitchFamily="34" charset="0"/>
              </a:pPr>
              <a:r>
                <a:rPr lang="zh-CN" altLang="en-US" sz="5400" dirty="0">
                  <a:solidFill>
                    <a:schemeClr val="bg1"/>
                  </a:solidFill>
                  <a:latin typeface="隶书" panose="02010509060101010101" charset="-122"/>
                  <a:ea typeface="隶书" panose="02010509060101010101" charset="-122"/>
                </a:rPr>
                <a:t>注意事项</a:t>
              </a:r>
              <a:endParaRPr lang="zh-CN" altLang="en-US" sz="5400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  <a:p>
              <a:pPr algn="ctr">
                <a:buFont typeface="Arial" panose="020B0604020202020204" pitchFamily="34" charset="0"/>
              </a:pPr>
              <a:endParaRPr lang="zh-CN" altLang="en-US" sz="3200" dirty="0">
                <a:solidFill>
                  <a:srgbClr val="FF3300"/>
                </a:solidFill>
                <a:latin typeface="华文楷体" panose="02010600040101010101" charset="-122"/>
                <a:ea typeface="华文楷体" panose="02010600040101010101" charset="-122"/>
              </a:endParaRPr>
            </a:p>
            <a:p>
              <a:pPr algn="ctr">
                <a:buFont typeface="Arial" panose="020B0604020202020204" pitchFamily="34" charset="0"/>
              </a:pPr>
              <a:r>
                <a:rPr lang="zh-CN" altLang="en-US" sz="3200" b="1" dirty="0">
                  <a:solidFill>
                    <a:srgbClr val="FF3300"/>
                  </a:solidFill>
                  <a:latin typeface="华文楷体" panose="02010600040101010101" charset="-122"/>
                  <a:ea typeface="华文楷体" panose="02010600040101010101" charset="-122"/>
                </a:rPr>
                <a:t>河北省哲学社会科学工作办公室</a:t>
              </a:r>
              <a:endParaRPr lang="zh-CN" altLang="en-US" sz="3200" b="1" dirty="0">
                <a:solidFill>
                  <a:srgbClr val="FF3300"/>
                </a:solidFill>
                <a:latin typeface="华文楷体" panose="02010600040101010101" charset="-122"/>
                <a:ea typeface="华文楷体" panose="02010600040101010101" charset="-122"/>
              </a:endParaRPr>
            </a:p>
          </p:txBody>
        </p:sp>
        <p:sp>
          <p:nvSpPr>
            <p:cNvPr id="2053" name="TextBox 5"/>
            <p:cNvSpPr txBox="1"/>
            <p:nvPr/>
          </p:nvSpPr>
          <p:spPr>
            <a:xfrm>
              <a:off x="4527449" y="4028471"/>
              <a:ext cx="245384" cy="27451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>
                <a:buFont typeface="Arial" panose="020B0604020202020204" pitchFamily="34" charset="0"/>
              </a:pPr>
              <a:endParaRPr lang="en-US" altLang="zh-CN" sz="1200" dirty="0">
                <a:solidFill>
                  <a:srgbClr val="404040"/>
                </a:solidFill>
                <a:latin typeface="Open Sans" pitchFamily="34" charset="0"/>
                <a:ea typeface="宋体" panose="02010600030101010101" pitchFamily="2" charset="-122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 sz="4000">
                <a:solidFill>
                  <a:schemeClr val="bg1"/>
                </a:solidFill>
                <a:sym typeface="+mn-ea"/>
              </a:rPr>
              <a:t>关于重大项目鉴定变化情况</a:t>
            </a:r>
            <a:endParaRPr lang="zh-CN" altLang="en-US" sz="4000">
              <a:solidFill>
                <a:schemeClr val="bg1"/>
              </a:solidFill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18185" y="1918970"/>
            <a:ext cx="803910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bg1"/>
                </a:solidFill>
              </a:rPr>
              <a:t>最大变化：委托各省社科管理部门组织鉴定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1.</a:t>
            </a:r>
            <a:r>
              <a:rPr lang="zh-CN" altLang="en-US" sz="2800">
                <a:solidFill>
                  <a:schemeClr val="bg1"/>
                </a:solidFill>
              </a:rPr>
              <a:t>程序：按申请书计划时间申请结项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                   首席专家提出申请，项目责任单位报省社科办，省社科办组织鉴定后报全国社科办。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2.</a:t>
            </a:r>
            <a:r>
              <a:rPr lang="zh-CN" altLang="en-US" sz="2800">
                <a:solidFill>
                  <a:schemeClr val="bg1"/>
                </a:solidFill>
              </a:rPr>
              <a:t>形式：   会议鉴定为主要形式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                      通讯鉴定（</a:t>
            </a:r>
            <a:r>
              <a:rPr lang="en-US" altLang="zh-CN" sz="2800">
                <a:solidFill>
                  <a:schemeClr val="bg1"/>
                </a:solidFill>
              </a:rPr>
              <a:t>60</a:t>
            </a:r>
            <a:r>
              <a:rPr lang="zh-CN" altLang="en-US" sz="2800">
                <a:solidFill>
                  <a:schemeClr val="bg1"/>
                </a:solidFill>
              </a:rPr>
              <a:t>万字以下）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zh-CN" altLang="en-US" sz="2800">
                <a:solidFill>
                  <a:schemeClr val="bg1"/>
                </a:solidFill>
              </a:rPr>
              <a:t>                      免于鉴定</a:t>
            </a:r>
            <a:endParaRPr lang="zh-CN" altLang="en-US" sz="2800">
              <a:solidFill>
                <a:schemeClr val="bg1"/>
              </a:solidFill>
            </a:endParaRPr>
          </a:p>
          <a:p>
            <a:r>
              <a:rPr lang="en-US" altLang="zh-CN" sz="2800">
                <a:solidFill>
                  <a:schemeClr val="bg1"/>
                </a:solidFill>
              </a:rPr>
              <a:t>3.</a:t>
            </a:r>
            <a:r>
              <a:rPr lang="zh-CN" altLang="en-US" sz="2800">
                <a:solidFill>
                  <a:schemeClr val="bg1"/>
                </a:solidFill>
              </a:rPr>
              <a:t>免于鉴定四种情况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国家社科基金项目要遵循的文件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1744345"/>
            <a:ext cx="7033260" cy="4523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>
                <a:solidFill>
                  <a:srgbClr val="FF3300"/>
                </a:solidFill>
                <a:latin typeface="仿宋" panose="02010609060101010101" charset="-122"/>
                <a:ea typeface="仿宋" panose="02010609060101010101" charset="-122"/>
              </a:rPr>
              <a:t>★</a:t>
            </a:r>
            <a:r>
              <a:rPr lang="zh-CN" altLang="en-US" sz="2400">
                <a:solidFill>
                  <a:schemeClr val="bg1"/>
                </a:solidFill>
                <a:latin typeface="仿宋" panose="02010609060101010101" charset="-122"/>
                <a:ea typeface="仿宋" panose="02010609060101010101" charset="-122"/>
              </a:rPr>
              <a:t> </a:t>
            </a:r>
            <a:r>
              <a:rPr lang="zh-CN" altLang="en-US" sz="2400">
                <a:solidFill>
                  <a:schemeClr val="bg1"/>
                </a:solidFill>
              </a:rPr>
              <a:t>国家社会科学基金管理办法（</a:t>
            </a:r>
            <a:r>
              <a:rPr lang="en-US" altLang="zh-CN" sz="2400">
                <a:solidFill>
                  <a:schemeClr val="bg1"/>
                </a:solidFill>
              </a:rPr>
              <a:t>2013.05</a:t>
            </a:r>
            <a:r>
              <a:rPr lang="zh-CN" altLang="en-US" sz="2400">
                <a:solidFill>
                  <a:schemeClr val="bg1"/>
                </a:solidFill>
              </a:rPr>
              <a:t>）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rgbClr val="FF33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★</a:t>
            </a:r>
            <a:r>
              <a:rPr lang="zh-CN" altLang="en-US" sz="2400">
                <a:solidFill>
                  <a:schemeClr val="bg1"/>
                </a:solidFill>
              </a:rPr>
              <a:t>国家社会科学基金项目资金管理办法（</a:t>
            </a:r>
            <a:r>
              <a:rPr lang="en-US" altLang="zh-CN" sz="2400">
                <a:solidFill>
                  <a:schemeClr val="bg1"/>
                </a:solidFill>
              </a:rPr>
              <a:t>2016.09</a:t>
            </a:r>
            <a:r>
              <a:rPr lang="zh-CN" altLang="en-US" sz="2400">
                <a:solidFill>
                  <a:schemeClr val="bg1"/>
                </a:solidFill>
              </a:rPr>
              <a:t>）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rgbClr val="FF33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★</a:t>
            </a:r>
            <a:r>
              <a:rPr lang="zh-CN" altLang="en-US" sz="2400">
                <a:solidFill>
                  <a:schemeClr val="bg1"/>
                </a:solidFill>
              </a:rPr>
              <a:t>关于进一步完善国家社会科学基金项目管理的有关规定（</a:t>
            </a:r>
            <a:r>
              <a:rPr lang="en-US" altLang="zh-CN" sz="2400">
                <a:solidFill>
                  <a:schemeClr val="bg1"/>
                </a:solidFill>
              </a:rPr>
              <a:t>2019.04</a:t>
            </a:r>
            <a:r>
              <a:rPr lang="zh-CN" altLang="en-US" sz="2400">
                <a:solidFill>
                  <a:schemeClr val="bg1"/>
                </a:solidFill>
              </a:rPr>
              <a:t>）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rgbClr val="FF33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★</a:t>
            </a:r>
            <a:r>
              <a:rPr lang="zh-CN" altLang="en-US" sz="2400">
                <a:solidFill>
                  <a:schemeClr val="bg1"/>
                </a:solidFill>
              </a:rPr>
              <a:t>关于加强和改进国家社会科学基金项目成果鉴定结项工作的意见（</a:t>
            </a:r>
            <a:r>
              <a:rPr lang="en-US" altLang="zh-CN" sz="2400">
                <a:solidFill>
                  <a:schemeClr val="bg1"/>
                </a:solidFill>
              </a:rPr>
              <a:t>2004.02</a:t>
            </a:r>
            <a:r>
              <a:rPr lang="zh-CN" altLang="en-US" sz="2400">
                <a:solidFill>
                  <a:schemeClr val="bg1"/>
                </a:solidFill>
              </a:rPr>
              <a:t>）</a:t>
            </a:r>
            <a:endParaRPr lang="zh-CN" altLang="en-US" sz="2400">
              <a:solidFill>
                <a:schemeClr val="bg1"/>
              </a:solidFill>
            </a:endParaRPr>
          </a:p>
          <a:p>
            <a:endParaRPr lang="zh-CN" altLang="en-US" sz="2400">
              <a:solidFill>
                <a:schemeClr val="bg1"/>
              </a:solidFill>
            </a:endParaRPr>
          </a:p>
          <a:p>
            <a:r>
              <a:rPr lang="zh-CN" altLang="en-US" sz="2400">
                <a:solidFill>
                  <a:schemeClr val="bg1"/>
                </a:solidFill>
              </a:rPr>
              <a:t>此外，还有大量散见于各种通知、通报类文件的相关规定，具体情况请咨询本单位科研管理部门</a:t>
            </a:r>
            <a:endParaRPr lang="zh-CN" altLang="en-US" sz="240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需要关注的几个问题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1365250"/>
            <a:ext cx="7033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3300"/>
                </a:solidFill>
                <a:latin typeface="隶书" panose="02010509060101010101" charset="-122"/>
                <a:ea typeface="隶书" panose="02010509060101010101" charset="-122"/>
              </a:rPr>
              <a:t>研 究 周 期</a:t>
            </a:r>
            <a:endParaRPr lang="zh-CN" altLang="en-US" sz="2400" b="1">
              <a:solidFill>
                <a:srgbClr val="FF33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7450" y="1930400"/>
            <a:ext cx="7144385" cy="4323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r>
              <a:rPr lang="zh-CN" altLang="en-US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★  </a:t>
            </a:r>
            <a:r>
              <a:rPr lang="zh-CN" altLang="en-US" b="1">
                <a:solidFill>
                  <a:schemeClr val="bg1"/>
                </a:solidFill>
              </a:rPr>
              <a:t>各类项目原则上要求按照申请书中计划完成时间申请结项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★  </a:t>
            </a:r>
            <a:r>
              <a:rPr lang="zh-CN" altLang="en-US" b="1">
                <a:solidFill>
                  <a:schemeClr val="bg1"/>
                </a:solidFill>
              </a:rPr>
              <a:t>对逾期未完成的项目实行定期清理制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★   </a:t>
            </a:r>
            <a:r>
              <a:rPr lang="zh-CN" altLang="en-US" b="1">
                <a:solidFill>
                  <a:schemeClr val="bg1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能够在清理期内完成的项目不再需要提交延期申请</a:t>
            </a:r>
            <a:endParaRPr lang="zh-CN" altLang="en-US" b="1">
              <a:solidFill>
                <a:schemeClr val="bg1"/>
              </a:solidFill>
              <a:latin typeface="仿宋" panose="02010609060101010101" charset="-122"/>
              <a:ea typeface="仿宋" panose="02010609060101010101" charset="-122"/>
              <a:sym typeface="+mn-ea"/>
            </a:endParaRPr>
          </a:p>
          <a:p>
            <a:pPr>
              <a:lnSpc>
                <a:spcPts val="3000"/>
              </a:lnSpc>
            </a:pPr>
            <a:r>
              <a:rPr lang="zh-CN" altLang="en-US">
                <a:solidFill>
                  <a:schemeClr val="bg1"/>
                </a:solidFill>
              </a:rPr>
              <a:t>      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>
                <a:solidFill>
                  <a:schemeClr val="bg1"/>
                </a:solidFill>
              </a:rPr>
              <a:t>       按照有关规定，今年立项的项目将会在</a:t>
            </a:r>
            <a:r>
              <a:rPr lang="en-US" altLang="zh-CN">
                <a:solidFill>
                  <a:schemeClr val="bg1"/>
                </a:solidFill>
              </a:rPr>
              <a:t>2024</a:t>
            </a:r>
            <a:r>
              <a:rPr lang="zh-CN" altLang="en-US">
                <a:solidFill>
                  <a:schemeClr val="bg1"/>
                </a:solidFill>
              </a:rPr>
              <a:t>年底清理，距离现在还有</a:t>
            </a:r>
            <a:r>
              <a:rPr lang="en-US" altLang="zh-CN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4</a:t>
            </a:r>
            <a:r>
              <a:rPr lang="zh-CN" altLang="en-US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年半</a:t>
            </a:r>
            <a:r>
              <a:rPr lang="zh-CN" altLang="en-US">
                <a:solidFill>
                  <a:schemeClr val="bg1"/>
                </a:solidFill>
              </a:rPr>
              <a:t>的时间。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>
                <a:solidFill>
                  <a:schemeClr val="bg1"/>
                </a:solidFill>
              </a:rPr>
              <a:t>        结项材料提交从提交到我办到结项，大概需要</a:t>
            </a:r>
            <a:r>
              <a:rPr lang="zh-CN" altLang="en-US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半年</a:t>
            </a:r>
            <a:r>
              <a:rPr lang="zh-CN" altLang="en-US">
                <a:solidFill>
                  <a:schemeClr val="bg1"/>
                </a:solidFill>
              </a:rPr>
              <a:t>时间。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>
                <a:solidFill>
                  <a:schemeClr val="bg1"/>
                </a:solidFill>
              </a:rPr>
              <a:t>         如果结项成果质量不太好，且距离清理期限还有</a:t>
            </a:r>
            <a:r>
              <a:rPr lang="en-US" altLang="zh-CN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1</a:t>
            </a:r>
            <a:r>
              <a:rPr lang="zh-CN" altLang="en-US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</a:t>
            </a:r>
            <a:r>
              <a:rPr lang="zh-CN" altLang="en-US">
                <a:solidFill>
                  <a:schemeClr val="bg1"/>
                </a:solidFill>
              </a:rPr>
              <a:t>时间，全国社科办可能会给一次修改复审或修改后重新鉴定的机会。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>
                <a:solidFill>
                  <a:schemeClr val="bg1"/>
                </a:solidFill>
              </a:rPr>
              <a:t>         因此，较为保险的研究周期应为</a:t>
            </a:r>
            <a:r>
              <a:rPr lang="zh-CN" altLang="en-US" b="1">
                <a:solidFill>
                  <a:srgbClr val="FFFF00"/>
                </a:solidFill>
              </a:rPr>
              <a:t>不超过</a:t>
            </a:r>
            <a:r>
              <a:rPr lang="en-US" altLang="zh-CN" sz="3200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3</a:t>
            </a:r>
            <a:r>
              <a:rPr lang="zh-CN" altLang="en-US" sz="3200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年，</a:t>
            </a:r>
            <a:r>
              <a:rPr lang="zh-CN" altLang="en-US" sz="18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即</a:t>
            </a:r>
            <a:r>
              <a:rPr lang="zh-CN" altLang="en-US" sz="18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在</a:t>
            </a:r>
            <a:r>
              <a:rPr lang="en-US" altLang="zh-CN" sz="1800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2022</a:t>
            </a:r>
            <a:r>
              <a:rPr lang="zh-CN" altLang="en-US" sz="1800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年</a:t>
            </a:r>
            <a:r>
              <a:rPr lang="en-US" altLang="zh-CN" sz="1800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6</a:t>
            </a:r>
            <a:r>
              <a:rPr lang="zh-CN" altLang="en-US" sz="1800" b="1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月份之前</a:t>
            </a:r>
            <a:r>
              <a:rPr lang="zh-CN" altLang="en-US" sz="1800" b="1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提交我办。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需要关注的几个问题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1744345"/>
            <a:ext cx="7033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3300"/>
                </a:solidFill>
                <a:latin typeface="隶书" panose="02010509060101010101" charset="-122"/>
                <a:ea typeface="隶书" panose="02010509060101010101" charset="-122"/>
              </a:rPr>
              <a:t>提  醒</a:t>
            </a:r>
            <a:endParaRPr lang="zh-CN" altLang="en-US" sz="2400" b="1">
              <a:solidFill>
                <a:srgbClr val="FF33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3553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千万处理好行政事务和学术研究的关系，切不可因为行政事务荒废了自己的学术研究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从最近结项情况看，越是临近清理期限，成果质量越差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宜早不宜迟，要倒排工期，尽量早的提交结题材料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需要关注的几个问题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1744345"/>
            <a:ext cx="7033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3300"/>
                </a:solidFill>
                <a:latin typeface="隶书" panose="02010509060101010101" charset="-122"/>
                <a:ea typeface="隶书" panose="02010509060101010101" charset="-122"/>
              </a:rPr>
              <a:t>重  复  率</a:t>
            </a:r>
            <a:endParaRPr lang="zh-CN" altLang="en-US" sz="2400" b="1">
              <a:solidFill>
                <a:srgbClr val="FF33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3553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研究成果重复率应控制在合理范围内，不同学科、不同研究内容，应有所不同，故全国社科办对重复率问题没有做出统一要求。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建议重复率不超过</a:t>
            </a:r>
            <a:r>
              <a:rPr lang="en-US" altLang="zh-CN" b="1">
                <a:solidFill>
                  <a:schemeClr val="bg1"/>
                </a:solidFill>
              </a:rPr>
              <a:t>15%</a:t>
            </a:r>
            <a:r>
              <a:rPr lang="zh-CN" altLang="en-US" b="1">
                <a:solidFill>
                  <a:schemeClr val="bg1"/>
                </a:solidFill>
              </a:rPr>
              <a:t>（河南社科办自行规定），最高不超过</a:t>
            </a:r>
            <a:r>
              <a:rPr lang="en-US" altLang="zh-CN" b="1">
                <a:solidFill>
                  <a:schemeClr val="bg1"/>
                </a:solidFill>
              </a:rPr>
              <a:t>20%</a:t>
            </a:r>
            <a:r>
              <a:rPr lang="zh-CN" altLang="en-US" b="1">
                <a:solidFill>
                  <a:schemeClr val="bg1"/>
                </a:solidFill>
              </a:rPr>
              <a:t>。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关于自引率。对于属于该项目的研究成果（标注本项目课题号），一般可以引用。但对于项目组成员在项目立项之前的成果、或虽是立项之后的成果，但没有标注课题号的，要谨慎引用。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需要关注的几个问题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6815" y="1755140"/>
            <a:ext cx="7033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3300"/>
                </a:solidFill>
                <a:latin typeface="隶书" panose="02010509060101010101" charset="-122"/>
                <a:ea typeface="隶书" panose="02010509060101010101" charset="-122"/>
              </a:rPr>
              <a:t>提  醒</a:t>
            </a:r>
            <a:endParaRPr lang="zh-CN" altLang="en-US" sz="2400" b="1">
              <a:solidFill>
                <a:srgbClr val="FF33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3938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         1</a:t>
            </a:r>
            <a:r>
              <a:rPr lang="en-US" altLang="zh-CN" b="1">
                <a:solidFill>
                  <a:schemeClr val="bg1"/>
                </a:solidFill>
              </a:rPr>
              <a:t>.</a:t>
            </a:r>
            <a:r>
              <a:rPr lang="zh-CN" altLang="en-US" b="1">
                <a:solidFill>
                  <a:schemeClr val="bg1"/>
                </a:solidFill>
              </a:rPr>
              <a:t>在研究过程中做好引文标注工作，引用项目负责人本人、项目组成员和负责人学生的已公开发表文献时必须要做出标注，否则将会被计入学术不规范的复制比。该复制比一般不高于15%。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         2</a:t>
            </a:r>
            <a:r>
              <a:rPr lang="en-US" altLang="zh-CN" b="1">
                <a:solidFill>
                  <a:schemeClr val="bg1"/>
                </a:solidFill>
              </a:rPr>
              <a:t>.</a:t>
            </a:r>
            <a:r>
              <a:rPr lang="zh-CN" altLang="en-US" b="1">
                <a:solidFill>
                  <a:schemeClr val="bg1"/>
                </a:solidFill>
              </a:rPr>
              <a:t>引用他人的文献会被计入引用他人复制比，该比率一般不高于15%。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         3</a:t>
            </a:r>
            <a:r>
              <a:rPr lang="en-US" altLang="zh-CN" b="1">
                <a:solidFill>
                  <a:schemeClr val="bg1"/>
                </a:solidFill>
              </a:rPr>
              <a:t>.</a:t>
            </a:r>
            <a:r>
              <a:rPr lang="zh-CN" altLang="en-US" b="1">
                <a:solidFill>
                  <a:schemeClr val="bg1"/>
                </a:solidFill>
              </a:rPr>
              <a:t>引用项目负责人本人已发表的论文，必须是项目立项之后本人发表的相关论文，且应在发表时标注受该项目立项资助，该比率最好不高于20%。以博士论文为基础申报获得的国家社科基金，要经过大修改才能申请结题，结题成果与博士论文的重复率一般不高于20%.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需要关注的几个问题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1744345"/>
            <a:ext cx="7033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3300"/>
                </a:solidFill>
                <a:latin typeface="隶书" panose="02010509060101010101" charset="-122"/>
                <a:ea typeface="隶书" panose="02010509060101010101" charset="-122"/>
              </a:rPr>
              <a:t>研究成果与学生学位论文的关系</a:t>
            </a:r>
            <a:endParaRPr lang="zh-CN" altLang="en-US" sz="2400" b="1">
              <a:solidFill>
                <a:srgbClr val="FF33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4323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在某些单位，</a:t>
            </a:r>
            <a:r>
              <a:rPr lang="zh-CN" altLang="en-US" b="1">
                <a:solidFill>
                  <a:schemeClr val="bg1"/>
                </a:solidFill>
                <a:sym typeface="+mn-ea"/>
              </a:rPr>
              <a:t>存在</a:t>
            </a:r>
            <a:r>
              <a:rPr lang="zh-CN" altLang="en-US" b="1">
                <a:solidFill>
                  <a:schemeClr val="bg1"/>
                </a:solidFill>
              </a:rPr>
              <a:t>将自己的研究项目分包给学生去做，自己当</a:t>
            </a:r>
            <a:r>
              <a:rPr lang="en-US" altLang="zh-CN" b="1">
                <a:solidFill>
                  <a:schemeClr val="bg1"/>
                </a:solidFill>
              </a:rPr>
              <a:t>“</a:t>
            </a:r>
            <a:r>
              <a:rPr lang="zh-CN" altLang="en-US" b="1">
                <a:solidFill>
                  <a:schemeClr val="bg1"/>
                </a:solidFill>
              </a:rPr>
              <a:t>学术包工头</a:t>
            </a:r>
            <a:r>
              <a:rPr lang="en-US" altLang="zh-CN" b="1">
                <a:solidFill>
                  <a:schemeClr val="bg1"/>
                </a:solidFill>
              </a:rPr>
              <a:t>”</a:t>
            </a:r>
            <a:r>
              <a:rPr lang="zh-CN" altLang="en-US" b="1">
                <a:solidFill>
                  <a:schemeClr val="bg1"/>
                </a:solidFill>
              </a:rPr>
              <a:t>的现象。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学生的学位论文是在导师指导下由学生独立完成的，一般不能作为国家社科基金项目的研究成果。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有些项目负责人将自己的学生作为项目组成员，把国家社科基金项目分解成若干部分，交给学生作为学位论文选题，再将学位论文作为自己项目成果，结果无法顺利结项。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需要关注的几个问题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7450" y="1744345"/>
            <a:ext cx="7033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3300"/>
                </a:solidFill>
                <a:latin typeface="隶书" panose="02010509060101010101" charset="-122"/>
                <a:ea typeface="隶书" panose="02010509060101010101" charset="-122"/>
                <a:sym typeface="+mn-ea"/>
              </a:rPr>
              <a:t>提醒</a:t>
            </a:r>
            <a:endParaRPr lang="zh-CN" altLang="en-US" sz="2400" b="1">
              <a:solidFill>
                <a:srgbClr val="FF33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95045" y="2446020"/>
            <a:ext cx="7155180" cy="27844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正确处理项目研究成果和学生学位论文之间的关系，且不可图省事将自己的任务全部交给学生，最终无法顺利结项。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全国社科办审查极其严格，即使学生的学位论文没有上知网也会被查出，我省已有先例，请千万不要心存侥幸心理。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需要关注的几个问题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6815" y="1737360"/>
            <a:ext cx="7033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3300"/>
                </a:solidFill>
                <a:latin typeface="隶书" panose="02010509060101010101" charset="-122"/>
                <a:ea typeface="隶书" panose="02010509060101010101" charset="-122"/>
              </a:rPr>
              <a:t>其他常识性问题</a:t>
            </a:r>
            <a:endParaRPr lang="zh-CN" altLang="en-US" sz="2400" b="1">
              <a:solidFill>
                <a:srgbClr val="FF33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54775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研究成果应</a:t>
            </a:r>
            <a:r>
              <a:rPr lang="en-US" altLang="zh-CN" b="1">
                <a:solidFill>
                  <a:schemeClr val="bg1"/>
                </a:solidFill>
              </a:rPr>
              <a:t>“</a:t>
            </a:r>
            <a:r>
              <a:rPr lang="zh-CN" altLang="en-US" b="1">
                <a:solidFill>
                  <a:schemeClr val="bg1"/>
                </a:solidFill>
              </a:rPr>
              <a:t>先鉴定后出版</a:t>
            </a:r>
            <a:r>
              <a:rPr lang="en-US" altLang="zh-CN" b="1">
                <a:solidFill>
                  <a:schemeClr val="bg1"/>
                </a:solidFill>
              </a:rPr>
              <a:t>”</a:t>
            </a:r>
            <a:r>
              <a:rPr lang="zh-CN" altLang="en-US" b="1">
                <a:solidFill>
                  <a:schemeClr val="bg1"/>
                </a:solidFill>
              </a:rPr>
              <a:t>，未经全国社科办鉴定不得私自出版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阶段性成果只允许标注一个课题号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应当按照自己申请书设计研究内容开展研究，如有重大变化，需申报审批</a:t>
            </a:r>
            <a:endParaRPr lang="zh-CN" altLang="en-US" b="1">
              <a:solidFill>
                <a:schemeClr val="bg1"/>
              </a:solidFill>
              <a:sym typeface="+mn-ea"/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  <a:sym typeface="+mn-ea"/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所有类型的中期变更，都应当是先批准后执行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提交成果的字数和申请书预期成果字数不应相差太大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免于鉴定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76020" y="1825625"/>
            <a:ext cx="7155180" cy="40151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国家社科基金项目成果具备下列条件之一者可申请免于鉴定，须填写《结项审批书》、成果简介，注明免于鉴定的理由，并附有关证明材料，连同最终成果上报：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zh-CN" altLang="en-US" b="1">
                <a:solidFill>
                  <a:schemeClr val="bg1"/>
                </a:solidFill>
              </a:rPr>
              <a:t>1</a:t>
            </a:r>
            <a:r>
              <a:rPr lang="en-US" altLang="zh-CN" b="1">
                <a:solidFill>
                  <a:schemeClr val="bg1"/>
                </a:solidFill>
              </a:rPr>
              <a:t>.</a:t>
            </a:r>
            <a:r>
              <a:rPr lang="zh-CN" altLang="en-US" b="1">
                <a:solidFill>
                  <a:schemeClr val="bg1"/>
                </a:solidFill>
              </a:rPr>
              <a:t>阶段性成果获得教育部人文社会科学优秀成果二等奖（含）以上奖励或者其他省部级科研成果一等奖的；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zh-CN" altLang="en-US" b="1">
                <a:solidFill>
                  <a:schemeClr val="bg1"/>
                </a:solidFill>
              </a:rPr>
              <a:t>2</a:t>
            </a:r>
            <a:r>
              <a:rPr lang="en-US" altLang="zh-CN" b="1">
                <a:solidFill>
                  <a:schemeClr val="bg1"/>
                </a:solidFill>
              </a:rPr>
              <a:t>.</a:t>
            </a:r>
            <a:r>
              <a:rPr lang="zh-CN" altLang="en-US" b="1">
                <a:solidFill>
                  <a:schemeClr val="bg1"/>
                </a:solidFill>
              </a:rPr>
              <a:t>项目研究提出的理论观点、政策建议等得到省部级以上党政领导同志批示并被有关部门采纳，或被全国社科工作办《成果要报》采用的；</a:t>
            </a:r>
            <a:endParaRPr lang="zh-CN" altLang="en-US" b="1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  <a:spcBef>
                <a:spcPts val="1200"/>
              </a:spcBef>
            </a:pPr>
            <a:r>
              <a:rPr lang="zh-CN" altLang="en-US" b="1">
                <a:solidFill>
                  <a:schemeClr val="bg1"/>
                </a:solidFill>
              </a:rPr>
              <a:t> 3</a:t>
            </a:r>
            <a:r>
              <a:rPr lang="en-US" altLang="zh-CN" b="1">
                <a:solidFill>
                  <a:schemeClr val="bg1"/>
                </a:solidFill>
              </a:rPr>
              <a:t>.</a:t>
            </a:r>
            <a:r>
              <a:rPr lang="zh-CN" altLang="en-US" b="1">
                <a:solidFill>
                  <a:schemeClr val="bg1"/>
                </a:solidFill>
              </a:rPr>
              <a:t>经有关部门认定成果内容涉密不宜公开的。</a:t>
            </a:r>
            <a:endParaRPr lang="zh-CN" altLang="en-US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10055"/>
            <a:ext cx="7606665" cy="2852420"/>
          </a:xfrm>
        </p:spPr>
        <p:txBody>
          <a:bodyPr/>
          <a:p>
            <a:pPr latinLnBrk="0">
              <a:lnSpc>
                <a:spcPts val="5000"/>
              </a:lnSpc>
            </a:pPr>
            <a:r>
              <a:rPr lang="en-US" altLang="zh-CN" sz="3600">
                <a:solidFill>
                  <a:schemeClr val="bg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  </a:t>
            </a:r>
            <a:r>
              <a:rPr lang="zh-CN" altLang="en-US" sz="3600">
                <a:solidFill>
                  <a:schemeClr val="bg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2010</a:t>
            </a:r>
            <a:r>
              <a:rPr lang="en-US" altLang="zh-CN" sz="3600">
                <a:solidFill>
                  <a:schemeClr val="bg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-2018</a:t>
            </a:r>
            <a:r>
              <a:rPr lang="zh-CN" altLang="en-US" sz="3600">
                <a:solidFill>
                  <a:schemeClr val="bg1"/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年，我省共获得年度项目542项，目前在研353项，终止15项，结项174项（优秀8、良好72、合格85、免鉴定9）</a:t>
            </a:r>
            <a:endParaRPr lang="zh-CN" altLang="en-US" sz="3600">
              <a:solidFill>
                <a:schemeClr val="bg1"/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中期管理有关问题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1245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  <p:pic>
        <p:nvPicPr>
          <p:cNvPr id="4" name="图片 3" descr="m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4820" y="2114550"/>
            <a:ext cx="8216265" cy="428244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943610" y="1327150"/>
            <a:ext cx="71545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变更责任单位</a:t>
            </a:r>
            <a:endParaRPr lang="zh-CN" altLang="en-US" sz="280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中期管理有关问题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1245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43610" y="1327150"/>
            <a:ext cx="71545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变更项目组成员、自行申请终止、撤项</a:t>
            </a:r>
            <a:endParaRPr lang="zh-CN" altLang="en-US" sz="280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pic>
        <p:nvPicPr>
          <p:cNvPr id="2" name="图片 1" descr="m3 (1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40815" y="2468880"/>
            <a:ext cx="6390640" cy="3870960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中期管理有关问题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1245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43610" y="1327150"/>
            <a:ext cx="715454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延期、变更责任人、成果形式、项目名称、研究内容重大调整</a:t>
            </a:r>
            <a:endParaRPr lang="zh-CN" altLang="en-US" sz="280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pic>
        <p:nvPicPr>
          <p:cNvPr id="4" name="图片 3" descr="m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4375" y="2468245"/>
            <a:ext cx="7802880" cy="4185285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106870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sym typeface="+mn-ea"/>
              </a:rPr>
              <a:t>学术规范问题</a:t>
            </a:r>
            <a:br>
              <a:rPr lang="zh-CN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</a:b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31692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①大量引文、数据、图表未标出处；②引用过度，过多依赖引文，主要论据和观点以引用为主；③通篇采用“****人（****年）”的模糊标注，没有给出引文具体来源；④对直接引用的引文未加引号，分不清他话和自话；⑤大量引用非原创的二手资料，伪注迹象明显；⑥引文权威性差，大量粘贴网上没有来源或来源错误的信息；⑦著录项目缺项，如只列出文献名称，未列其他信息；⑧注释格式不统一；⑨虚设文末参考文献，很多文献在正文中不见引用和注释；⑩参考文献格式、排序混乱。</a:t>
            </a: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27844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3000"/>
              </a:lnSpc>
            </a:pPr>
            <a:r>
              <a:rPr lang="zh-CN" altLang="en-US" b="1">
                <a:solidFill>
                  <a:schemeClr val="bg1"/>
                </a:solidFill>
              </a:rPr>
              <a:t>①内容偏离主题；②理论深度不够；③概念范畴不清；④问题意思不强；⑤论证不够充分；⑥缺乏明确研究方法；⑦对现行研究借鉴不足或缺少文献综述；⑧逻辑结构混乱；⑨数据资料陈旧；⑩实证研究不足；⑪对调查研究的基本情况缺乏描述，或未附调研原始资料；⑫政策建议不实；⑬行文粗糙。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43635" y="1062355"/>
            <a:ext cx="68580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800" b="1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学术质量问题</a:t>
            </a:r>
            <a:endParaRPr lang="zh-CN" altLang="en-US" sz="2800" b="1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zh-CN" sz="3600">
                <a:solidFill>
                  <a:srgbClr val="FF0000"/>
                </a:solidFill>
                <a:latin typeface="隶书" panose="02010509060101010101" charset="-122"/>
                <a:ea typeface="隶书" panose="02010509060101010101" charset="-122"/>
              </a:rPr>
              <a:t>学术不端问题</a:t>
            </a:r>
            <a:endParaRPr lang="zh-CN" altLang="zh-CN" sz="3600">
              <a:solidFill>
                <a:srgbClr val="FF00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7" name="内容占位符 6"/>
          <p:cNvSpPr/>
          <p:nvPr>
            <p:ph sz="half" idx="1"/>
          </p:nvPr>
        </p:nvSpPr>
        <p:spPr>
          <a:xfrm>
            <a:off x="628650" y="1825625"/>
            <a:ext cx="7888605" cy="4351655"/>
          </a:xfrm>
        </p:spPr>
        <p:txBody>
          <a:bodyPr/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（一）抄袭、剽窃、侵占他人研究成果；</a:t>
            </a:r>
            <a:endParaRPr lang="zh-CN" altLang="en-US" sz="2000">
              <a:solidFill>
                <a:schemeClr val="bg1"/>
              </a:solidFill>
            </a:endParaRPr>
          </a:p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（二）伪造科研数据、资料、文献、注释，或者捏造事实、编造虚假研究成果；</a:t>
            </a:r>
            <a:endParaRPr lang="zh-CN" altLang="en-US" sz="2000">
              <a:solidFill>
                <a:schemeClr val="bg1"/>
              </a:solidFill>
            </a:endParaRPr>
          </a:p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（三）违反署名规范，未参加研究或创作而在研究成果、学术论文上署名，未经他人许可而不当使用他人署名，虚构合作者共同署名，或者多人共同完成研究而在成果中未注明他人工作、贡献；</a:t>
            </a:r>
            <a:endParaRPr lang="zh-CN" altLang="en-US" sz="2000">
              <a:solidFill>
                <a:schemeClr val="bg1"/>
              </a:solidFill>
            </a:endParaRPr>
          </a:p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（四）采取弄虚作假、贿赂、利益交换等方式获取项目、经费、职务职称、奖励、荣誉等；</a:t>
            </a:r>
            <a:endParaRPr lang="zh-CN" altLang="en-US" sz="2000">
              <a:solidFill>
                <a:schemeClr val="bg1"/>
              </a:solidFill>
              <a:sym typeface="+mn-ea"/>
            </a:endParaRPr>
          </a:p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（五）故意重复发表论文；</a:t>
            </a:r>
            <a:endParaRPr lang="zh-CN" altLang="en-US" sz="2000">
              <a:solidFill>
                <a:schemeClr val="bg1"/>
              </a:solidFill>
              <a:sym typeface="+mn-ea"/>
            </a:endParaRPr>
          </a:p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（六）买卖论文、由他人代写或者为他人代写论文；</a:t>
            </a:r>
            <a:endParaRPr lang="zh-CN" altLang="en-US" sz="2000">
              <a:solidFill>
                <a:schemeClr val="bg1"/>
              </a:solidFill>
            </a:endParaRPr>
          </a:p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（七）虚构同行评议专家及评议意见；</a:t>
            </a:r>
            <a:endParaRPr lang="zh-CN" altLang="en-US" sz="2000">
              <a:solidFill>
                <a:schemeClr val="bg1"/>
              </a:solidFill>
              <a:sym typeface="+mn-ea"/>
            </a:endParaRPr>
          </a:p>
          <a:p>
            <a:r>
              <a:rPr lang="zh-CN" altLang="en-US" sz="2000">
                <a:solidFill>
                  <a:schemeClr val="bg1"/>
                </a:solidFill>
                <a:sym typeface="+mn-ea"/>
              </a:rPr>
              <a:t>（八）利用管理、咨询、评价专家等身份或职务便利，在科研活动中为他人谋取利益；</a:t>
            </a:r>
            <a:endParaRPr lang="zh-CN" altLang="en-US" sz="200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zh-CN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86815" y="1737360"/>
            <a:ext cx="703326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3300"/>
                </a:solidFill>
                <a:latin typeface="隶书" panose="02010509060101010101" charset="-122"/>
                <a:ea typeface="隶书" panose="02010509060101010101" charset="-122"/>
              </a:rPr>
              <a:t>总结</a:t>
            </a:r>
            <a:endParaRPr lang="zh-CN" altLang="en-US" sz="2400" b="1">
              <a:solidFill>
                <a:srgbClr val="FF3300"/>
              </a:solidFill>
              <a:latin typeface="隶书" panose="02010509060101010101" charset="-122"/>
              <a:ea typeface="隶书" panose="0201050906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86815" y="2468245"/>
            <a:ext cx="7155180" cy="35534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ts val="5000"/>
              </a:lnSpc>
            </a:pPr>
            <a:r>
              <a:rPr lang="zh-CN" altLang="en-US" sz="2800" b="1">
                <a:solidFill>
                  <a:schemeClr val="bg1"/>
                </a:solidFill>
                <a:latin typeface="华文楷体" panose="02010600040101010101" charset="-122"/>
                <a:ea typeface="华文楷体" panose="02010600040101010101" charset="-122"/>
              </a:rPr>
              <a:t>只要用学术研究应有的态度做学问，坐得住冷板凳，不琢磨投机取巧，一定能够产出高质量的研究成果，顺利结项。</a:t>
            </a: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  <a:p>
            <a:pPr>
              <a:lnSpc>
                <a:spcPts val="3000"/>
              </a:lnSpc>
            </a:pPr>
            <a:endParaRPr lang="zh-CN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TextBox 8"/>
          <p:cNvSpPr txBox="1"/>
          <p:nvPr/>
        </p:nvSpPr>
        <p:spPr>
          <a:xfrm>
            <a:off x="1418590" y="2238058"/>
            <a:ext cx="6308725" cy="25533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ctr">
              <a:buFont typeface="Arial" panose="020B0604020202020204" pitchFamily="34" charset="0"/>
            </a:pPr>
            <a:r>
              <a:rPr lang="zh-CN" altLang="en-US" sz="8000" b="1" dirty="0">
                <a:solidFill>
                  <a:srgbClr val="FF3300"/>
                </a:solidFill>
                <a:latin typeface="GeosansLight" pitchFamily="2" charset="0"/>
                <a:ea typeface="宋体" panose="02010600030101010101" pitchFamily="2" charset="-122"/>
              </a:rPr>
              <a:t>祝各位老师</a:t>
            </a:r>
            <a:endParaRPr lang="zh-CN" altLang="en-US" sz="8000" b="1" dirty="0">
              <a:solidFill>
                <a:srgbClr val="FF3300"/>
              </a:solidFill>
              <a:latin typeface="GeosansLight" pitchFamily="2" charset="0"/>
              <a:ea typeface="宋体" panose="02010600030101010101" pitchFamily="2" charset="-122"/>
            </a:endParaRPr>
          </a:p>
          <a:p>
            <a:pPr algn="ctr">
              <a:buFont typeface="Arial" panose="020B0604020202020204" pitchFamily="34" charset="0"/>
            </a:pPr>
            <a:r>
              <a:rPr lang="zh-CN" altLang="en-US" sz="8000" b="1" dirty="0">
                <a:solidFill>
                  <a:srgbClr val="FF3300"/>
                </a:solidFill>
                <a:latin typeface="GeosansLight" pitchFamily="2" charset="0"/>
                <a:ea typeface="宋体" panose="02010600030101010101" pitchFamily="2" charset="-122"/>
              </a:rPr>
              <a:t>科研顺利</a:t>
            </a:r>
            <a:endParaRPr lang="en-US" altLang="zh-CN" sz="8000" b="1" dirty="0">
              <a:solidFill>
                <a:srgbClr val="FF3300"/>
              </a:solidFill>
              <a:latin typeface="GeosansLight" pitchFamily="2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86305" y="375285"/>
            <a:ext cx="4958080" cy="610743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国家社科基金项目结项工作新变化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7171" name="Rectangle 7"/>
          <p:cNvSpPr>
            <a:spLocks noGrp="1"/>
          </p:cNvSpPr>
          <p:nvPr>
            <p:ph sz="quarter" idx="3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0000CC"/>
              </a:solidFill>
              <a:latin typeface="宋体" panose="02010600030101010101" pitchFamily="2" charset="-122"/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0000CC"/>
              </a:solidFill>
              <a:latin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7885" y="1825625"/>
            <a:ext cx="7659370" cy="12712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结项方式变化：由线下改为线上</a:t>
            </a:r>
            <a:endParaRPr lang="zh-CN" altLang="en-US" sz="2800" b="1">
              <a:solidFill>
                <a:schemeClr val="bg1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>
              <a:lnSpc>
                <a:spcPts val="2000"/>
              </a:lnSpc>
            </a:pPr>
            <a:r>
              <a:rPr lang="zh-CN" altLang="en-US" sz="2800" b="1">
                <a:solidFill>
                  <a:schemeClr val="bg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lang="zh-CN" altLang="en-US" sz="2800" b="1">
                <a:solidFill>
                  <a:schemeClr val="accent5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</a:t>
            </a:r>
            <a:endParaRPr lang="zh-CN" altLang="en-US" sz="2800" b="1">
              <a:solidFill>
                <a:schemeClr val="accent5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r>
              <a:rPr lang="zh-CN" altLang="en-US" sz="2800" b="1">
                <a:solidFill>
                  <a:schemeClr val="accent5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 </a:t>
            </a:r>
            <a:r>
              <a:rPr lang="zh-CN" altLang="en-US" sz="3200" b="1">
                <a:solidFill>
                  <a:schemeClr val="accent5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效率高效     手续简单    程序严谨</a:t>
            </a:r>
            <a:r>
              <a:rPr lang="zh-CN" altLang="en-US" sz="2800" b="1">
                <a:solidFill>
                  <a:schemeClr val="bg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      </a:t>
            </a:r>
            <a:endParaRPr lang="zh-CN" altLang="en-US" sz="2800" b="1">
              <a:solidFill>
                <a:schemeClr val="bg1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79550" y="3363595"/>
            <a:ext cx="6252210" cy="3044825"/>
          </a:xfrm>
          <a:prstGeom prst="rect">
            <a:avLst/>
          </a:prstGeom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Rectang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8288" cy="696913"/>
          </a:xfrm>
        </p:spPr>
        <p:txBody>
          <a:bodyPr wrap="square" lIns="91440" tIns="45720" rIns="91440" bIns="45720" anchor="ctr"/>
          <a:p>
            <a:pPr algn="ctr" eaLnBrk="1" hangingPunct="1"/>
            <a:r>
              <a:rPr lang="zh-CN" altLang="en-US" sz="4000" dirty="0">
                <a:solidFill>
                  <a:srgbClr val="FFFF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国家社科基金项目结项工作新变化</a:t>
            </a:r>
            <a:endParaRPr lang="zh-CN" altLang="en-US" sz="4000" dirty="0">
              <a:solidFill>
                <a:srgbClr val="FFFF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0" name="Rectangle 6"/>
          <p:cNvSpPr>
            <a:spLocks noGrp="1"/>
          </p:cNvSpPr>
          <p:nvPr>
            <p:ph sz="quarter" idx="2"/>
          </p:nvPr>
        </p:nvSpPr>
        <p:spPr/>
        <p:txBody>
          <a:bodyPr wrap="square" lIns="91440" tIns="45720" rIns="91440" bIns="45720" anchor="t"/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en-US" altLang="zh-CN" sz="3200" dirty="0">
              <a:solidFill>
                <a:srgbClr val="FF3300"/>
              </a:solidFill>
            </a:endParaRPr>
          </a:p>
          <a:p>
            <a:pPr eaLnBrk="1" hangingPunct="1">
              <a:lnSpc>
                <a:spcPct val="13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</a:pPr>
            <a:endParaRPr lang="zh-CN" altLang="en-US" sz="3200" dirty="0">
              <a:solidFill>
                <a:srgbClr val="FF33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7885" y="1825625"/>
            <a:ext cx="765937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chemeClr val="bg1"/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结项要求变化：中期管理程序简化</a:t>
            </a:r>
            <a:endParaRPr lang="zh-CN" altLang="en-US" sz="2800" b="1">
              <a:solidFill>
                <a:schemeClr val="bg1"/>
              </a:solidFill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20775" y="2588895"/>
            <a:ext cx="7099300" cy="34766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chemeClr val="bg1"/>
                </a:solidFill>
              </a:rPr>
              <a:t>        </a:t>
            </a:r>
            <a:r>
              <a:rPr lang="zh-CN" altLang="en-US" sz="2000">
                <a:solidFill>
                  <a:schemeClr val="bg1"/>
                </a:solidFill>
              </a:rPr>
              <a:t>第一类，变更项目负责人或项目责任单位、改变项目名称、研究内容有重大调整、改变最终研究成果形式、涉及国家秘密或重要政治敏感问题的阶段性成果出版发表等事项，由全国哲学社会科学工作办公室审批；</a:t>
            </a:r>
            <a:endParaRPr lang="zh-CN" altLang="en-US" sz="200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2000">
                <a:solidFill>
                  <a:schemeClr val="bg1"/>
                </a:solidFill>
              </a:rPr>
              <a:t>        第二类，在研究方向不变、不降低预期目标的前提下，调整研究思路或研究计划、变更重大项目子课题负责人，以及因身体原因或不可抗拒因素自行申请终止或撤销项目，均由责任单位审批同意后按程序报全国社科工作办备案；</a:t>
            </a:r>
            <a:endParaRPr lang="zh-CN" altLang="en-US" sz="2000">
              <a:solidFill>
                <a:schemeClr val="bg1"/>
              </a:solidFill>
            </a:endParaRPr>
          </a:p>
          <a:p>
            <a:pPr>
              <a:spcBef>
                <a:spcPts val="1200"/>
              </a:spcBef>
            </a:pPr>
            <a:r>
              <a:rPr lang="zh-CN" altLang="en-US" sz="2000">
                <a:solidFill>
                  <a:schemeClr val="bg1"/>
                </a:solidFill>
              </a:rPr>
              <a:t>        第三类，调整各类项目的课题组成员，由责任单位直接审批。</a:t>
            </a:r>
            <a:endParaRPr lang="zh-CN" altLang="en-US" sz="20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 sz="4000">
                <a:solidFill>
                  <a:schemeClr val="bg1"/>
                </a:solidFill>
              </a:rPr>
              <a:t>关于延期和清理情况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olidFill>
                  <a:schemeClr val="bg1"/>
                </a:solidFill>
              </a:rPr>
              <a:t>原则上，按照申请书计划完成时间申请结项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三种情况：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1</a:t>
            </a:r>
            <a:r>
              <a:rPr lang="zh-CN" altLang="en-US">
                <a:solidFill>
                  <a:schemeClr val="bg1"/>
                </a:solidFill>
              </a:rPr>
              <a:t>、按时完成且结项优秀，在此申请时适当政策倾斜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2</a:t>
            </a:r>
            <a:r>
              <a:rPr lang="zh-CN" altLang="en-US">
                <a:solidFill>
                  <a:schemeClr val="bg1"/>
                </a:solidFill>
              </a:rPr>
              <a:t>、按时未完成实行清理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今年清理</a:t>
            </a:r>
            <a:r>
              <a:rPr lang="en-US" altLang="zh-CN">
                <a:solidFill>
                  <a:schemeClr val="bg1"/>
                </a:solidFill>
              </a:rPr>
              <a:t>13</a:t>
            </a:r>
            <a:r>
              <a:rPr lang="zh-CN" altLang="en-US">
                <a:solidFill>
                  <a:schemeClr val="bg1"/>
                </a:solidFill>
              </a:rPr>
              <a:t>年、</a:t>
            </a:r>
            <a:r>
              <a:rPr lang="en-US" altLang="zh-CN">
                <a:solidFill>
                  <a:schemeClr val="bg1"/>
                </a:solidFill>
              </a:rPr>
              <a:t>14</a:t>
            </a:r>
            <a:r>
              <a:rPr lang="zh-CN" altLang="en-US">
                <a:solidFill>
                  <a:schemeClr val="bg1"/>
                </a:solidFill>
              </a:rPr>
              <a:t>年项目，各单位通知</a:t>
            </a:r>
            <a:r>
              <a:rPr lang="en-US" altLang="zh-CN">
                <a:solidFill>
                  <a:schemeClr val="bg1"/>
                </a:solidFill>
              </a:rPr>
              <a:t>15</a:t>
            </a:r>
            <a:r>
              <a:rPr lang="zh-CN" altLang="en-US">
                <a:solidFill>
                  <a:schemeClr val="bg1"/>
                </a:solidFill>
              </a:rPr>
              <a:t>年项目做好准备，整理清单，通知到每一个人。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3</a:t>
            </a:r>
            <a:r>
              <a:rPr lang="zh-CN" altLang="en-US">
                <a:solidFill>
                  <a:schemeClr val="bg1"/>
                </a:solidFill>
              </a:rPr>
              <a:t>、个别研究难度较大，清理期内确实无法完成的项目，可按程序提交延期申请，能完成不用提交申请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 sz="4000">
                <a:solidFill>
                  <a:schemeClr val="bg1"/>
                </a:solidFill>
              </a:rPr>
              <a:t>关于终止和撤项</a:t>
            </a:r>
            <a:endParaRPr lang="zh-CN" altLang="en-US" sz="400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olidFill>
                  <a:schemeClr val="bg1"/>
                </a:solidFill>
              </a:rPr>
              <a:t>1</a:t>
            </a:r>
            <a:r>
              <a:rPr lang="zh-CN" altLang="en-US">
                <a:solidFill>
                  <a:schemeClr val="bg1"/>
                </a:solidFill>
              </a:rPr>
              <a:t>、成果存在严重政治问题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2</a:t>
            </a:r>
            <a:r>
              <a:rPr lang="zh-CN" altLang="en-US">
                <a:solidFill>
                  <a:schemeClr val="bg1"/>
                </a:solidFill>
              </a:rPr>
              <a:t>、成果未能达到申请书目标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3</a:t>
            </a:r>
            <a:r>
              <a:rPr lang="zh-CN" altLang="en-US">
                <a:solidFill>
                  <a:schemeClr val="bg1"/>
                </a:solidFill>
              </a:rPr>
              <a:t>、有严重违背科研诚信要求行为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视情节轻重分别予以终止或撤项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终止：</a:t>
            </a:r>
            <a:r>
              <a:rPr lang="en-US" altLang="zh-CN">
                <a:solidFill>
                  <a:schemeClr val="bg1"/>
                </a:solidFill>
              </a:rPr>
              <a:t>3</a:t>
            </a:r>
            <a:r>
              <a:rPr lang="zh-CN" altLang="en-US">
                <a:solidFill>
                  <a:schemeClr val="bg1"/>
                </a:solidFill>
              </a:rPr>
              <a:t>年内不得申请或参与申请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撤项：</a:t>
            </a:r>
            <a:r>
              <a:rPr lang="en-US" altLang="zh-CN">
                <a:solidFill>
                  <a:schemeClr val="bg1"/>
                </a:solidFill>
              </a:rPr>
              <a:t>5</a:t>
            </a:r>
            <a:r>
              <a:rPr lang="zh-CN" altLang="en-US">
                <a:solidFill>
                  <a:schemeClr val="bg1"/>
                </a:solidFill>
                <a:sym typeface="+mn-ea"/>
              </a:rPr>
              <a:t>年内不得申请或参与申请</a:t>
            </a:r>
            <a:endParaRPr lang="zh-CN" altLang="en-US">
              <a:solidFill>
                <a:schemeClr val="bg1"/>
              </a:solidFill>
              <a:sym typeface="+mn-ea"/>
            </a:endParaRPr>
          </a:p>
          <a:p>
            <a:endParaRPr lang="zh-CN" altLang="en-US">
              <a:solidFill>
                <a:schemeClr val="bg1"/>
              </a:solidFill>
              <a:sym typeface="+mn-ea"/>
            </a:endParaRPr>
          </a:p>
          <a:p>
            <a:r>
              <a:rPr lang="zh-CN" altLang="en-US">
                <a:solidFill>
                  <a:schemeClr val="bg1"/>
                </a:solidFill>
                <a:sym typeface="+mn-ea"/>
              </a:rPr>
              <a:t>视情节轻重按要求追回已拨经费或剩余资金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 sz="4000">
                <a:solidFill>
                  <a:schemeClr val="bg1"/>
                </a:solidFill>
                <a:sym typeface="+mn-ea"/>
              </a:rPr>
              <a:t>终止或撤项两个最突出问题</a:t>
            </a:r>
            <a:endParaRPr lang="zh-CN" altLang="en-US" sz="4000">
              <a:solidFill>
                <a:schemeClr val="bg1"/>
              </a:solidFill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>
                <a:solidFill>
                  <a:schemeClr val="bg1"/>
                </a:solidFill>
              </a:rPr>
              <a:t>1</a:t>
            </a:r>
            <a:r>
              <a:rPr lang="zh-CN" altLang="en-US">
                <a:solidFill>
                  <a:schemeClr val="bg1"/>
                </a:solidFill>
              </a:rPr>
              <a:t>、政治问题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2019</a:t>
            </a:r>
            <a:r>
              <a:rPr lang="zh-CN" altLang="en-US">
                <a:solidFill>
                  <a:schemeClr val="bg1"/>
                </a:solidFill>
              </a:rPr>
              <a:t>年</a:t>
            </a:r>
            <a:r>
              <a:rPr lang="en-US" altLang="zh-CN">
                <a:solidFill>
                  <a:schemeClr val="bg1"/>
                </a:solidFill>
              </a:rPr>
              <a:t>3</a:t>
            </a:r>
            <a:r>
              <a:rPr lang="zh-CN" altLang="en-US">
                <a:solidFill>
                  <a:schemeClr val="bg1"/>
                </a:solidFill>
              </a:rPr>
              <a:t>月，全国社科办通报《两汉竹书老子注释评介今译》存在严重政治问题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我省也存在项目，专家鉴定不合格</a:t>
            </a:r>
            <a:endParaRPr lang="zh-CN" altLang="en-US">
              <a:solidFill>
                <a:schemeClr val="bg1"/>
              </a:solidFill>
            </a:endParaRPr>
          </a:p>
          <a:p>
            <a:endParaRPr lang="zh-CN" altLang="en-US">
              <a:solidFill>
                <a:schemeClr val="bg1"/>
              </a:solidFill>
            </a:endParaRPr>
          </a:p>
          <a:p>
            <a:r>
              <a:rPr lang="en-US" altLang="zh-CN">
                <a:solidFill>
                  <a:schemeClr val="bg1"/>
                </a:solidFill>
              </a:rPr>
              <a:t>2</a:t>
            </a:r>
            <a:r>
              <a:rPr lang="zh-CN" altLang="en-US">
                <a:solidFill>
                  <a:schemeClr val="bg1"/>
                </a:solidFill>
              </a:rPr>
              <a:t>、学术不端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广西师范大学杜海军事件重大委托项目子课题《广西石刻总集辑校》</a:t>
            </a:r>
            <a:endParaRPr lang="zh-CN" altLang="en-US">
              <a:solidFill>
                <a:schemeClr val="bg1"/>
              </a:solidFill>
            </a:endParaRPr>
          </a:p>
          <a:p>
            <a:r>
              <a:rPr lang="zh-CN" altLang="en-US">
                <a:solidFill>
                  <a:schemeClr val="bg1"/>
                </a:solidFill>
              </a:rPr>
              <a:t>我省重点项目被退回作出说明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zh-CN" altLang="en-US" sz="4000">
                <a:solidFill>
                  <a:schemeClr val="bg1"/>
                </a:solidFill>
                <a:sym typeface="+mn-ea"/>
              </a:rPr>
              <a:t>关于优化资助经费管理问题</a:t>
            </a:r>
            <a:endParaRPr lang="zh-CN" altLang="en-US" sz="4000">
              <a:solidFill>
                <a:schemeClr val="bg1"/>
              </a:solidFill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36550" y="1825625"/>
            <a:ext cx="8653145" cy="4351655"/>
          </a:xfrm>
        </p:spPr>
        <p:txBody>
          <a:bodyPr/>
          <a:p>
            <a:r>
              <a:rPr lang="zh-CN" altLang="en-US" sz="2400">
                <a:solidFill>
                  <a:schemeClr val="bg1"/>
                </a:solidFill>
              </a:rPr>
              <a:t>核心思想：赋予科研单位项目经费管理使用自主权</a:t>
            </a:r>
            <a:endParaRPr lang="zh-CN" altLang="en-US" sz="2400">
              <a:solidFill>
                <a:schemeClr val="bg1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1</a:t>
            </a:r>
            <a:r>
              <a:rPr lang="zh-CN" altLang="en-US" sz="2000">
                <a:solidFill>
                  <a:schemeClr val="bg1"/>
                </a:solidFill>
              </a:rPr>
              <a:t>、</a:t>
            </a:r>
            <a:r>
              <a:rPr sz="2000">
                <a:solidFill>
                  <a:schemeClr val="bg1"/>
                </a:solidFill>
              </a:rPr>
              <a:t>除增列外拨经费外，直接费用预算调剂权全部下放给项目责任单位。</a:t>
            </a:r>
            <a:endParaRPr sz="2000">
              <a:solidFill>
                <a:schemeClr val="bg1"/>
              </a:solidFill>
            </a:endParaRPr>
          </a:p>
          <a:p>
            <a:r>
              <a:rPr lang="en-US" sz="2000">
                <a:solidFill>
                  <a:schemeClr val="bg1"/>
                </a:solidFill>
              </a:rPr>
              <a:t>2</a:t>
            </a:r>
            <a:r>
              <a:rPr lang="zh-CN" altLang="en-US" sz="2000">
                <a:solidFill>
                  <a:schemeClr val="bg1"/>
                </a:solidFill>
              </a:rPr>
              <a:t>、</a:t>
            </a:r>
            <a:r>
              <a:rPr sz="2000">
                <a:solidFill>
                  <a:schemeClr val="bg1"/>
                </a:solidFill>
              </a:rPr>
              <a:t>2016年（不含）以前批准资助的在研项目，是否列支间接费用由项目责任单位自主决定。如列支，则在项目预算总额不变的前提下，由项目责任单位按规定自主进行预算调剂。</a:t>
            </a:r>
            <a:endParaRPr sz="2000">
              <a:solidFill>
                <a:schemeClr val="bg1"/>
              </a:solidFill>
            </a:endParaRPr>
          </a:p>
          <a:p>
            <a:r>
              <a:rPr lang="en-US" altLang="zh-CN" sz="2000">
                <a:solidFill>
                  <a:schemeClr val="bg1"/>
                </a:solidFill>
              </a:rPr>
              <a:t>3</a:t>
            </a:r>
            <a:r>
              <a:rPr lang="zh-CN" altLang="en-US" sz="2000">
                <a:solidFill>
                  <a:schemeClr val="bg1"/>
                </a:solidFill>
              </a:rPr>
              <a:t>、 对科研需要的出差和会议，简化相关手续</a:t>
            </a:r>
            <a:endParaRPr lang="zh-CN" altLang="en-US" sz="2000">
              <a:solidFill>
                <a:schemeClr val="bg1"/>
              </a:solidFill>
            </a:endParaRPr>
          </a:p>
          <a:p>
            <a:r>
              <a:rPr lang="zh-CN" altLang="en-US" sz="2000">
                <a:solidFill>
                  <a:schemeClr val="bg1"/>
                </a:solidFill>
              </a:rPr>
              <a:t>        对调查研究、问卷调查、数据采集等科研活动无法取得发票或财政性票据，国外专家来华交流费用，要切实解决。</a:t>
            </a:r>
            <a:endParaRPr lang="zh-CN" altLang="en-US" sz="2000">
              <a:solidFill>
                <a:schemeClr val="bg1"/>
              </a:solidFill>
            </a:endParaRPr>
          </a:p>
          <a:p>
            <a:r>
              <a:rPr lang="zh-CN" altLang="en-US" sz="2000">
                <a:solidFill>
                  <a:schemeClr val="bg1"/>
                </a:solidFill>
              </a:rPr>
              <a:t>         加快建立健全学术助理和财务助理制度，把专家学者从报表、报销等具体事务中解脱出来。</a:t>
            </a:r>
            <a:endParaRPr lang="zh-CN" altLang="en-US" sz="2000">
              <a:solidFill>
                <a:schemeClr val="bg1"/>
              </a:solidFill>
            </a:endParaRPr>
          </a:p>
          <a:p>
            <a:r>
              <a:rPr lang="en-US" altLang="zh-CN" sz="2000">
                <a:solidFill>
                  <a:schemeClr val="bg1"/>
                </a:solidFill>
              </a:rPr>
              <a:t>4</a:t>
            </a:r>
            <a:r>
              <a:rPr lang="zh-CN" altLang="en-US" sz="2000">
                <a:solidFill>
                  <a:schemeClr val="bg1"/>
                </a:solidFill>
              </a:rPr>
              <a:t>、</a:t>
            </a:r>
            <a:r>
              <a:rPr lang="zh-CN" altLang="en-US" sz="2000">
                <a:solidFill>
                  <a:schemeClr val="bg1"/>
                </a:solidFill>
              </a:rPr>
              <a:t>结余资金可由项目责任单位统筹安排，用于科研的直接支出。若2年后（自验收结项下达后次年的1月1日起计算）结余资金仍有剩余的，原渠道退回</a:t>
            </a:r>
            <a:endParaRPr lang="zh-CN" altLang="en-US" sz="2000"/>
          </a:p>
          <a:p>
            <a:endParaRPr lang="zh-CN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50">
        <p:zoom/>
      </p:transition>
    </mc:Choice>
    <mc:Fallback>
      <p:transition spd="med">
        <p:zoom/>
      </p:transition>
    </mc:Fallback>
  </mc:AlternateContent>
</p:sld>
</file>

<file path=ppt/tags/tag1.xml><?xml version="1.0" encoding="utf-8"?>
<p:tagLst xmlns:p="http://schemas.openxmlformats.org/presentationml/2006/main">
  <p:tag name="KSO_WM_SLIDE_MODEL_TYPE" val="cover"/>
</p:tagLst>
</file>

<file path=ppt/tags/tag2.xml><?xml version="1.0" encoding="utf-8"?>
<p:tagLst xmlns:p="http://schemas.openxmlformats.org/presentationml/2006/main">
  <p:tag name="KSO_WM_SLIDE_MODEL_TYPE" val="timeline"/>
</p:tagLst>
</file>

<file path=ppt/tags/tag3.xml><?xml version="1.0" encoding="utf-8"?>
<p:tagLst xmlns:p="http://schemas.openxmlformats.org/presentationml/2006/main">
  <p:tag name="KSO_WM_DOC_GUID" val="{aae1459d-9d18-4aa3-a311-c6f972c0675a}"/>
</p:tagLst>
</file>

<file path=ppt/theme/theme1.xml><?xml version="1.0" encoding="utf-8"?>
<a:theme xmlns:a="http://schemas.openxmlformats.org/drawingml/2006/main" name="Office Theme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  <a:alpha val="70000"/>
          </a:schemeClr>
        </a:solidFill>
        <a:ln>
          <a:noFill/>
        </a:ln>
      </a:spPr>
      <a:bodyPr anchor="ctr"/>
      <a:lstStyle>
        <a:defPPr marL="0" marR="0" lvl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3807</Words>
  <Application>WPS 演示</Application>
  <PresentationFormat>自定义</PresentationFormat>
  <Paragraphs>270</Paragraphs>
  <Slides>27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3" baseType="lpstr">
      <vt:lpstr>Arial</vt:lpstr>
      <vt:lpstr>宋体</vt:lpstr>
      <vt:lpstr>Wingdings</vt:lpstr>
      <vt:lpstr>Calibri</vt:lpstr>
      <vt:lpstr>Calibri Light</vt:lpstr>
      <vt:lpstr>隶书</vt:lpstr>
      <vt:lpstr>黑体</vt:lpstr>
      <vt:lpstr>华文楷体</vt:lpstr>
      <vt:lpstr>Open Sans</vt:lpstr>
      <vt:lpstr>Segoe Print</vt:lpstr>
      <vt:lpstr>微软雅黑</vt:lpstr>
      <vt:lpstr>Arial Unicode MS</vt:lpstr>
      <vt:lpstr>仿宋</vt:lpstr>
      <vt:lpstr>华文中宋</vt:lpstr>
      <vt:lpstr>GeosansLight</vt:lpstr>
      <vt:lpstr>Office Theme</vt:lpstr>
      <vt:lpstr>PowerPoint 演示文稿</vt:lpstr>
      <vt:lpstr>    2010-2018年，我省共获得年度项目542项，目前在研353项，终止15项，结项174项（优秀8、良好72、合格85、免鉴定9）</vt:lpstr>
      <vt:lpstr>PowerPoint 演示文稿</vt:lpstr>
      <vt:lpstr>国家社科基金项目结项工作新变化</vt:lpstr>
      <vt:lpstr>国家社科基金项目结项工作新变化</vt:lpstr>
      <vt:lpstr>关于延期和清理情况</vt:lpstr>
      <vt:lpstr>关于终止和撤项</vt:lpstr>
      <vt:lpstr>终止或撤项两个最突出问题</vt:lpstr>
      <vt:lpstr>关于优化资助经费管理问题</vt:lpstr>
      <vt:lpstr>关于重大项目鉴定变化情况</vt:lpstr>
      <vt:lpstr>国家社科基金项目要遵循的文件</vt:lpstr>
      <vt:lpstr>需要关注的几个问题</vt:lpstr>
      <vt:lpstr>需要关注的几个问题</vt:lpstr>
      <vt:lpstr>需要关注的几个问题</vt:lpstr>
      <vt:lpstr>需要关注的几个问题</vt:lpstr>
      <vt:lpstr>需要关注的几个问题</vt:lpstr>
      <vt:lpstr>需要关注的几个问题</vt:lpstr>
      <vt:lpstr>需要关注的几个问题</vt:lpstr>
      <vt:lpstr>免于鉴定</vt:lpstr>
      <vt:lpstr>中期管理有关问题</vt:lpstr>
      <vt:lpstr>中期管理有关问题</vt:lpstr>
      <vt:lpstr>中期管理有关问题</vt:lpstr>
      <vt:lpstr>学术规范问题 </vt:lpstr>
      <vt:lpstr>PowerPoint 演示文稿</vt:lpstr>
      <vt:lpstr>学术不端问题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hp-11</cp:lastModifiedBy>
  <cp:revision>327</cp:revision>
  <dcterms:created xsi:type="dcterms:W3CDTF">2014-06-17T03:21:00Z</dcterms:created>
  <dcterms:modified xsi:type="dcterms:W3CDTF">2019-07-10T00:26:20Z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2052-11.1.0.8806</vt:lpwstr>
  </property>
</Properties>
</file>