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Lst>
  <p:sldSz cx="12190413" cy="6858000"/>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629"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829835-80C9-4D81-868F-EF9DA88893AA}" type="doc">
      <dgm:prSet loTypeId="urn:microsoft.com/office/officeart/2005/8/layout/chevron1" loCatId="process" qsTypeId="urn:microsoft.com/office/officeart/2005/8/quickstyle/simple1" qsCatId="simple" csTypeId="urn:microsoft.com/office/officeart/2005/8/colors/colorful5" csCatId="colorful" phldr="1"/>
      <dgm:spPr/>
    </dgm:pt>
    <dgm:pt modelId="{FBEA17ED-BFDD-4609-9083-4C28C8912505}">
      <dgm:prSet phldrT="[文本]" custT="1"/>
      <dgm:spPr/>
      <dgm:t>
        <a:bodyPr/>
        <a:lstStyle/>
        <a:p>
          <a:r>
            <a:rPr lang="zh-CN" altLang="en-US" sz="2400" b="1" smtClean="0"/>
            <a:t>预科</a:t>
          </a:r>
          <a:endParaRPr lang="zh-CN" altLang="en-US" sz="2400" b="1" dirty="0"/>
        </a:p>
      </dgm:t>
    </dgm:pt>
    <dgm:pt modelId="{A3029D95-2186-498D-8D00-FC11E4A6AFF9}" type="parTrans" cxnId="{997CEB20-B7EF-4602-99B7-FCAA85AAC554}">
      <dgm:prSet/>
      <dgm:spPr/>
      <dgm:t>
        <a:bodyPr/>
        <a:lstStyle/>
        <a:p>
          <a:endParaRPr lang="zh-CN" altLang="en-US" sz="2400" b="1">
            <a:solidFill>
              <a:schemeClr val="tx1"/>
            </a:solidFill>
          </a:endParaRPr>
        </a:p>
      </dgm:t>
    </dgm:pt>
    <dgm:pt modelId="{0E2BA85E-1EC2-413A-AA0D-320356F76A63}" type="sibTrans" cxnId="{997CEB20-B7EF-4602-99B7-FCAA85AAC554}">
      <dgm:prSet/>
      <dgm:spPr/>
      <dgm:t>
        <a:bodyPr/>
        <a:lstStyle/>
        <a:p>
          <a:endParaRPr lang="zh-CN" altLang="en-US" sz="2400" b="1">
            <a:solidFill>
              <a:schemeClr val="tx1"/>
            </a:solidFill>
          </a:endParaRPr>
        </a:p>
      </dgm:t>
    </dgm:pt>
    <dgm:pt modelId="{3D0FF56A-8AC4-436F-BE5E-EC2828570E96}">
      <dgm:prSet phldrT="[文本]" custT="1"/>
      <dgm:spPr/>
      <dgm:t>
        <a:bodyPr/>
        <a:lstStyle/>
        <a:p>
          <a:r>
            <a:rPr lang="zh-CN" altLang="en-US" sz="2400" b="1" smtClean="0"/>
            <a:t>硕士研究生</a:t>
          </a:r>
          <a:endParaRPr lang="zh-CN" altLang="en-US" sz="2400" b="1" dirty="0"/>
        </a:p>
      </dgm:t>
    </dgm:pt>
    <dgm:pt modelId="{47E2C6D1-79CA-4746-A600-31E96F7830DB}" type="parTrans" cxnId="{B805AEDA-0EEA-442F-BF6F-2F258BBE41CC}">
      <dgm:prSet/>
      <dgm:spPr/>
      <dgm:t>
        <a:bodyPr/>
        <a:lstStyle/>
        <a:p>
          <a:endParaRPr lang="zh-CN" altLang="en-US" sz="2400" b="1">
            <a:solidFill>
              <a:schemeClr val="tx1"/>
            </a:solidFill>
          </a:endParaRPr>
        </a:p>
      </dgm:t>
    </dgm:pt>
    <dgm:pt modelId="{B9284742-B6AD-4720-931D-37E8070C443B}" type="sibTrans" cxnId="{B805AEDA-0EEA-442F-BF6F-2F258BBE41CC}">
      <dgm:prSet/>
      <dgm:spPr/>
      <dgm:t>
        <a:bodyPr/>
        <a:lstStyle/>
        <a:p>
          <a:endParaRPr lang="zh-CN" altLang="en-US" sz="2400" b="1">
            <a:solidFill>
              <a:schemeClr val="tx1"/>
            </a:solidFill>
          </a:endParaRPr>
        </a:p>
      </dgm:t>
    </dgm:pt>
    <dgm:pt modelId="{08B1679F-98C7-4688-88FB-C700CB29CA73}">
      <dgm:prSet phldrT="[文本]" custT="1"/>
      <dgm:spPr/>
      <dgm:t>
        <a:bodyPr/>
        <a:lstStyle/>
        <a:p>
          <a:r>
            <a:rPr lang="zh-CN" altLang="en-US" sz="2400" b="1" smtClean="0"/>
            <a:t>博士研究生</a:t>
          </a:r>
          <a:endParaRPr lang="zh-CN" altLang="en-US" sz="2400" b="1" dirty="0"/>
        </a:p>
      </dgm:t>
    </dgm:pt>
    <dgm:pt modelId="{FC141EDE-BD8D-43E3-8572-35DDBFBFE610}" type="parTrans" cxnId="{FEE084F9-4C82-4635-A8B6-A56ECECB0407}">
      <dgm:prSet/>
      <dgm:spPr/>
      <dgm:t>
        <a:bodyPr/>
        <a:lstStyle/>
        <a:p>
          <a:endParaRPr lang="zh-CN" altLang="en-US" sz="2400" b="1">
            <a:solidFill>
              <a:schemeClr val="tx1"/>
            </a:solidFill>
          </a:endParaRPr>
        </a:p>
      </dgm:t>
    </dgm:pt>
    <dgm:pt modelId="{E9470C63-8B91-402A-A99B-701295F014C2}" type="sibTrans" cxnId="{FEE084F9-4C82-4635-A8B6-A56ECECB0407}">
      <dgm:prSet/>
      <dgm:spPr/>
      <dgm:t>
        <a:bodyPr/>
        <a:lstStyle/>
        <a:p>
          <a:endParaRPr lang="zh-CN" altLang="en-US" sz="2400" b="1">
            <a:solidFill>
              <a:schemeClr val="tx1"/>
            </a:solidFill>
          </a:endParaRPr>
        </a:p>
      </dgm:t>
    </dgm:pt>
    <dgm:pt modelId="{81174D74-3984-4B95-ACD3-3953F5D131A1}">
      <dgm:prSet phldrT="[文本]" custT="1"/>
      <dgm:spPr/>
      <dgm:t>
        <a:bodyPr/>
        <a:lstStyle/>
        <a:p>
          <a:r>
            <a:rPr lang="zh-CN" altLang="en-US" sz="2400" b="1" smtClean="0"/>
            <a:t>本专科</a:t>
          </a:r>
          <a:endParaRPr lang="zh-CN" altLang="en-US" sz="2400" b="1" dirty="0"/>
        </a:p>
      </dgm:t>
    </dgm:pt>
    <dgm:pt modelId="{25BAAFC0-0C49-4610-B954-4B9F8AB8A793}" type="parTrans" cxnId="{74BF06F0-4160-4F0F-95CE-A86264BCAA31}">
      <dgm:prSet/>
      <dgm:spPr/>
      <dgm:t>
        <a:bodyPr/>
        <a:lstStyle/>
        <a:p>
          <a:endParaRPr lang="zh-CN" altLang="en-US" sz="2400" b="1">
            <a:solidFill>
              <a:schemeClr val="tx1"/>
            </a:solidFill>
          </a:endParaRPr>
        </a:p>
      </dgm:t>
    </dgm:pt>
    <dgm:pt modelId="{BD0A6FD6-EF92-4063-B505-414A1DA87E35}" type="sibTrans" cxnId="{74BF06F0-4160-4F0F-95CE-A86264BCAA31}">
      <dgm:prSet/>
      <dgm:spPr/>
      <dgm:t>
        <a:bodyPr/>
        <a:lstStyle/>
        <a:p>
          <a:endParaRPr lang="zh-CN" altLang="en-US" sz="2400" b="1">
            <a:solidFill>
              <a:schemeClr val="tx1"/>
            </a:solidFill>
          </a:endParaRPr>
        </a:p>
      </dgm:t>
    </dgm:pt>
    <dgm:pt modelId="{0CEC1B05-5F81-43E3-B389-4D2E84C74A7F}" type="pres">
      <dgm:prSet presAssocID="{45829835-80C9-4D81-868F-EF9DA88893AA}" presName="Name0" presStyleCnt="0">
        <dgm:presLayoutVars>
          <dgm:dir/>
          <dgm:animLvl val="lvl"/>
          <dgm:resizeHandles val="exact"/>
        </dgm:presLayoutVars>
      </dgm:prSet>
      <dgm:spPr/>
    </dgm:pt>
    <dgm:pt modelId="{1CA819D7-A6AB-4154-A844-6831A62E7314}" type="pres">
      <dgm:prSet presAssocID="{FBEA17ED-BFDD-4609-9083-4C28C8912505}" presName="parTxOnly" presStyleLbl="node1" presStyleIdx="0" presStyleCnt="4">
        <dgm:presLayoutVars>
          <dgm:chMax val="0"/>
          <dgm:chPref val="0"/>
          <dgm:bulletEnabled val="1"/>
        </dgm:presLayoutVars>
      </dgm:prSet>
      <dgm:spPr/>
      <dgm:t>
        <a:bodyPr/>
        <a:lstStyle/>
        <a:p>
          <a:endParaRPr lang="zh-CN" altLang="en-US"/>
        </a:p>
      </dgm:t>
    </dgm:pt>
    <dgm:pt modelId="{50549C44-E7CD-444D-A5E3-13C0A46E09F3}" type="pres">
      <dgm:prSet presAssocID="{0E2BA85E-1EC2-413A-AA0D-320356F76A63}" presName="parTxOnlySpace" presStyleCnt="0"/>
      <dgm:spPr/>
    </dgm:pt>
    <dgm:pt modelId="{4C3177E3-7FB3-4A52-9002-5DF5070A9BA9}" type="pres">
      <dgm:prSet presAssocID="{81174D74-3984-4B95-ACD3-3953F5D131A1}" presName="parTxOnly" presStyleLbl="node1" presStyleIdx="1" presStyleCnt="4">
        <dgm:presLayoutVars>
          <dgm:chMax val="0"/>
          <dgm:chPref val="0"/>
          <dgm:bulletEnabled val="1"/>
        </dgm:presLayoutVars>
      </dgm:prSet>
      <dgm:spPr/>
      <dgm:t>
        <a:bodyPr/>
        <a:lstStyle/>
        <a:p>
          <a:endParaRPr lang="zh-CN" altLang="en-US"/>
        </a:p>
      </dgm:t>
    </dgm:pt>
    <dgm:pt modelId="{26628437-C57C-4954-B06B-5B596B684580}" type="pres">
      <dgm:prSet presAssocID="{BD0A6FD6-EF92-4063-B505-414A1DA87E35}" presName="parTxOnlySpace" presStyleCnt="0"/>
      <dgm:spPr/>
    </dgm:pt>
    <dgm:pt modelId="{1B910FD5-31EB-4180-BF72-1B6247B69559}" type="pres">
      <dgm:prSet presAssocID="{3D0FF56A-8AC4-436F-BE5E-EC2828570E96}" presName="parTxOnly" presStyleLbl="node1" presStyleIdx="2" presStyleCnt="4">
        <dgm:presLayoutVars>
          <dgm:chMax val="0"/>
          <dgm:chPref val="0"/>
          <dgm:bulletEnabled val="1"/>
        </dgm:presLayoutVars>
      </dgm:prSet>
      <dgm:spPr/>
      <dgm:t>
        <a:bodyPr/>
        <a:lstStyle/>
        <a:p>
          <a:endParaRPr lang="zh-CN" altLang="en-US"/>
        </a:p>
      </dgm:t>
    </dgm:pt>
    <dgm:pt modelId="{DBE11C5B-A5F0-4349-832A-CD82B785C80F}" type="pres">
      <dgm:prSet presAssocID="{B9284742-B6AD-4720-931D-37E8070C443B}" presName="parTxOnlySpace" presStyleCnt="0"/>
      <dgm:spPr/>
    </dgm:pt>
    <dgm:pt modelId="{7B623FE2-82BC-45DF-939A-BEAF75051B47}" type="pres">
      <dgm:prSet presAssocID="{08B1679F-98C7-4688-88FB-C700CB29CA73}" presName="parTxOnly" presStyleLbl="node1" presStyleIdx="3" presStyleCnt="4">
        <dgm:presLayoutVars>
          <dgm:chMax val="0"/>
          <dgm:chPref val="0"/>
          <dgm:bulletEnabled val="1"/>
        </dgm:presLayoutVars>
      </dgm:prSet>
      <dgm:spPr/>
      <dgm:t>
        <a:bodyPr/>
        <a:lstStyle/>
        <a:p>
          <a:endParaRPr lang="zh-CN" altLang="en-US"/>
        </a:p>
      </dgm:t>
    </dgm:pt>
  </dgm:ptLst>
  <dgm:cxnLst>
    <dgm:cxn modelId="{997CEB20-B7EF-4602-99B7-FCAA85AAC554}" srcId="{45829835-80C9-4D81-868F-EF9DA88893AA}" destId="{FBEA17ED-BFDD-4609-9083-4C28C8912505}" srcOrd="0" destOrd="0" parTransId="{A3029D95-2186-498D-8D00-FC11E4A6AFF9}" sibTransId="{0E2BA85E-1EC2-413A-AA0D-320356F76A63}"/>
    <dgm:cxn modelId="{BD7C6AEA-E9B5-4B37-9A2A-46363D33611B}" type="presOf" srcId="{FBEA17ED-BFDD-4609-9083-4C28C8912505}" destId="{1CA819D7-A6AB-4154-A844-6831A62E7314}" srcOrd="0" destOrd="0" presId="urn:microsoft.com/office/officeart/2005/8/layout/chevron1"/>
    <dgm:cxn modelId="{FEE084F9-4C82-4635-A8B6-A56ECECB0407}" srcId="{45829835-80C9-4D81-868F-EF9DA88893AA}" destId="{08B1679F-98C7-4688-88FB-C700CB29CA73}" srcOrd="3" destOrd="0" parTransId="{FC141EDE-BD8D-43E3-8572-35DDBFBFE610}" sibTransId="{E9470C63-8B91-402A-A99B-701295F014C2}"/>
    <dgm:cxn modelId="{BAD36A08-9B49-499B-9A6D-6D32936D8588}" type="presOf" srcId="{81174D74-3984-4B95-ACD3-3953F5D131A1}" destId="{4C3177E3-7FB3-4A52-9002-5DF5070A9BA9}" srcOrd="0" destOrd="0" presId="urn:microsoft.com/office/officeart/2005/8/layout/chevron1"/>
    <dgm:cxn modelId="{7C08EA41-A52F-4D42-B727-CCA7D978A4F6}" type="presOf" srcId="{45829835-80C9-4D81-868F-EF9DA88893AA}" destId="{0CEC1B05-5F81-43E3-B389-4D2E84C74A7F}" srcOrd="0" destOrd="0" presId="urn:microsoft.com/office/officeart/2005/8/layout/chevron1"/>
    <dgm:cxn modelId="{D8CBC086-AD8E-489C-9C08-2953CCA31245}" type="presOf" srcId="{08B1679F-98C7-4688-88FB-C700CB29CA73}" destId="{7B623FE2-82BC-45DF-939A-BEAF75051B47}" srcOrd="0" destOrd="0" presId="urn:microsoft.com/office/officeart/2005/8/layout/chevron1"/>
    <dgm:cxn modelId="{1EEF5DC5-B445-41F3-9F1A-244F7CDBC3F1}" type="presOf" srcId="{3D0FF56A-8AC4-436F-BE5E-EC2828570E96}" destId="{1B910FD5-31EB-4180-BF72-1B6247B69559}" srcOrd="0" destOrd="0" presId="urn:microsoft.com/office/officeart/2005/8/layout/chevron1"/>
    <dgm:cxn modelId="{B805AEDA-0EEA-442F-BF6F-2F258BBE41CC}" srcId="{45829835-80C9-4D81-868F-EF9DA88893AA}" destId="{3D0FF56A-8AC4-436F-BE5E-EC2828570E96}" srcOrd="2" destOrd="0" parTransId="{47E2C6D1-79CA-4746-A600-31E96F7830DB}" sibTransId="{B9284742-B6AD-4720-931D-37E8070C443B}"/>
    <dgm:cxn modelId="{74BF06F0-4160-4F0F-95CE-A86264BCAA31}" srcId="{45829835-80C9-4D81-868F-EF9DA88893AA}" destId="{81174D74-3984-4B95-ACD3-3953F5D131A1}" srcOrd="1" destOrd="0" parTransId="{25BAAFC0-0C49-4610-B954-4B9F8AB8A793}" sibTransId="{BD0A6FD6-EF92-4063-B505-414A1DA87E35}"/>
    <dgm:cxn modelId="{2824997D-C09A-4DDF-A01D-2A9F36B5C9E7}" type="presParOf" srcId="{0CEC1B05-5F81-43E3-B389-4D2E84C74A7F}" destId="{1CA819D7-A6AB-4154-A844-6831A62E7314}" srcOrd="0" destOrd="0" presId="urn:microsoft.com/office/officeart/2005/8/layout/chevron1"/>
    <dgm:cxn modelId="{AF8CEE0B-D76E-4ED1-8DEC-F94CBA8B25F9}" type="presParOf" srcId="{0CEC1B05-5F81-43E3-B389-4D2E84C74A7F}" destId="{50549C44-E7CD-444D-A5E3-13C0A46E09F3}" srcOrd="1" destOrd="0" presId="urn:microsoft.com/office/officeart/2005/8/layout/chevron1"/>
    <dgm:cxn modelId="{8233D9DF-7AA4-4091-B606-C8553D529B14}" type="presParOf" srcId="{0CEC1B05-5F81-43E3-B389-4D2E84C74A7F}" destId="{4C3177E3-7FB3-4A52-9002-5DF5070A9BA9}" srcOrd="2" destOrd="0" presId="urn:microsoft.com/office/officeart/2005/8/layout/chevron1"/>
    <dgm:cxn modelId="{446C621D-33AF-42A1-896D-322EBDFFCBAE}" type="presParOf" srcId="{0CEC1B05-5F81-43E3-B389-4D2E84C74A7F}" destId="{26628437-C57C-4954-B06B-5B596B684580}" srcOrd="3" destOrd="0" presId="urn:microsoft.com/office/officeart/2005/8/layout/chevron1"/>
    <dgm:cxn modelId="{434DD194-50F7-43D7-99B9-93EDAB2A3797}" type="presParOf" srcId="{0CEC1B05-5F81-43E3-B389-4D2E84C74A7F}" destId="{1B910FD5-31EB-4180-BF72-1B6247B69559}" srcOrd="4" destOrd="0" presId="urn:microsoft.com/office/officeart/2005/8/layout/chevron1"/>
    <dgm:cxn modelId="{AB5E9DDB-6B70-40AE-B7E4-CF907463A3AE}" type="presParOf" srcId="{0CEC1B05-5F81-43E3-B389-4D2E84C74A7F}" destId="{DBE11C5B-A5F0-4349-832A-CD82B785C80F}" srcOrd="5" destOrd="0" presId="urn:microsoft.com/office/officeart/2005/8/layout/chevron1"/>
    <dgm:cxn modelId="{82C31ED6-0B09-407F-9FA5-0E10FDBB0228}" type="presParOf" srcId="{0CEC1B05-5F81-43E3-B389-4D2E84C74A7F}" destId="{7B623FE2-82BC-45DF-939A-BEAF75051B47}"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5AB24F-84D9-43D4-84F6-E84070B0DB6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0FE45D39-4580-4690-9057-152C1C41E4EE}">
      <dgm:prSet phldrT="[文本]" custT="1">
        <dgm:style>
          <a:lnRef idx="3">
            <a:schemeClr val="lt1"/>
          </a:lnRef>
          <a:fillRef idx="1">
            <a:schemeClr val="accent1"/>
          </a:fillRef>
          <a:effectRef idx="1">
            <a:schemeClr val="accent1"/>
          </a:effectRef>
          <a:fontRef idx="minor">
            <a:schemeClr val="lt1"/>
          </a:fontRef>
        </dgm:style>
      </dgm:prSet>
      <dgm:spPr>
        <a:solidFill>
          <a:srgbClr val="65A2C5"/>
        </a:solidFill>
        <a:ln>
          <a:solidFill>
            <a:srgbClr val="65A2C5"/>
          </a:solidFill>
        </a:ln>
      </dgm:spPr>
      <dgm:t>
        <a:bodyPr/>
        <a:lstStyle/>
        <a:p>
          <a:r>
            <a:rPr lang="zh-CN" altLang="en-US" sz="1800" b="1" smtClean="0">
              <a:latin typeface="微软雅黑" pitchFamily="34" charset="-122"/>
              <a:ea typeface="微软雅黑" pitchFamily="34" charset="-122"/>
            </a:rPr>
            <a:t>方</a:t>
          </a:r>
          <a:r>
            <a:rPr lang="zh-CN" altLang="en-US" sz="1800" b="1" dirty="0" smtClean="0">
              <a:latin typeface="微软雅黑" pitchFamily="34" charset="-122"/>
              <a:ea typeface="微软雅黑" pitchFamily="34" charset="-122"/>
            </a:rPr>
            <a:t>便</a:t>
          </a:r>
          <a:endParaRPr lang="zh-CN" altLang="en-US" sz="1800" b="1" dirty="0">
            <a:latin typeface="微软雅黑" pitchFamily="34" charset="-122"/>
            <a:ea typeface="微软雅黑" pitchFamily="34" charset="-122"/>
          </a:endParaRPr>
        </a:p>
      </dgm:t>
    </dgm:pt>
    <dgm:pt modelId="{617DB9FA-AF45-4FCA-9B74-17FA0944E3E7}" type="parTrans" cxnId="{EBE9C8D7-114A-4E68-9A8F-C3DDA5518587}">
      <dgm:prSet/>
      <dgm:spPr/>
      <dgm:t>
        <a:bodyPr/>
        <a:lstStyle/>
        <a:p>
          <a:endParaRPr lang="zh-CN" altLang="en-US">
            <a:latin typeface="微软雅黑" pitchFamily="34" charset="-122"/>
            <a:ea typeface="微软雅黑" pitchFamily="34" charset="-122"/>
          </a:endParaRPr>
        </a:p>
      </dgm:t>
    </dgm:pt>
    <dgm:pt modelId="{6C8FD7A8-1BAD-4046-842D-AB65741281B9}" type="sibTrans" cxnId="{EBE9C8D7-114A-4E68-9A8F-C3DDA5518587}">
      <dgm:prSet/>
      <dgm:spPr/>
      <dgm:t>
        <a:bodyPr/>
        <a:lstStyle/>
        <a:p>
          <a:endParaRPr lang="zh-CN" altLang="en-US">
            <a:latin typeface="微软雅黑" pitchFamily="34" charset="-122"/>
            <a:ea typeface="微软雅黑" pitchFamily="34" charset="-122"/>
          </a:endParaRPr>
        </a:p>
      </dgm:t>
    </dgm:pt>
    <dgm:pt modelId="{EB9792C9-7284-49C8-9DA6-9225A54A73CE}">
      <dgm:prSet phldrT="[文本]" custT="1"/>
      <dgm:spPr>
        <a:ln>
          <a:solidFill>
            <a:srgbClr val="65A2C5"/>
          </a:solidFill>
        </a:ln>
      </dgm:spPr>
      <dgm:t>
        <a:bodyPr/>
        <a:lstStyle/>
        <a:p>
          <a:r>
            <a:rPr lang="zh-CN" altLang="en-US" sz="1400" dirty="0" smtClean="0">
              <a:latin typeface="微软雅黑" pitchFamily="34" charset="-122"/>
              <a:ea typeface="微软雅黑" pitchFamily="34" charset="-122"/>
            </a:rPr>
            <a:t>学生和家长不需要在纸质合同上签名</a:t>
          </a:r>
          <a:r>
            <a:rPr lang="en-US" altLang="en-US" sz="1400" dirty="0" smtClean="0">
              <a:latin typeface="微软雅黑" pitchFamily="34" charset="-122"/>
              <a:ea typeface="微软雅黑" pitchFamily="34" charset="-122"/>
            </a:rPr>
            <a:t>4</a:t>
          </a:r>
          <a:r>
            <a:rPr lang="zh-CN" altLang="en-US" sz="1400" dirty="0" smtClean="0">
              <a:latin typeface="微软雅黑" pitchFamily="34" charset="-122"/>
              <a:ea typeface="微软雅黑" pitchFamily="34" charset="-122"/>
            </a:rPr>
            <a:t>次（纸质合同一式四份），仅需在签字板签名</a:t>
          </a:r>
          <a:r>
            <a:rPr lang="en-US" altLang="en-US" sz="1400" dirty="0" smtClean="0">
              <a:latin typeface="微软雅黑" pitchFamily="34" charset="-122"/>
              <a:ea typeface="微软雅黑" pitchFamily="34" charset="-122"/>
            </a:rPr>
            <a:t>1</a:t>
          </a:r>
          <a:r>
            <a:rPr lang="zh-CN" altLang="en-US" sz="1400" dirty="0" smtClean="0">
              <a:latin typeface="微软雅黑" pitchFamily="34" charset="-122"/>
              <a:ea typeface="微软雅黑" pitchFamily="34" charset="-122"/>
            </a:rPr>
            <a:t>次，较方便；</a:t>
          </a:r>
          <a:endParaRPr lang="zh-CN" altLang="en-US" sz="1400" dirty="0">
            <a:latin typeface="微软雅黑" pitchFamily="34" charset="-122"/>
            <a:ea typeface="微软雅黑" pitchFamily="34" charset="-122"/>
          </a:endParaRPr>
        </a:p>
      </dgm:t>
    </dgm:pt>
    <dgm:pt modelId="{43EF2243-152E-45AF-94C5-99B3F19A2E59}" type="parTrans" cxnId="{CA760113-BAF9-4C34-8865-E7D7AEFE9680}">
      <dgm:prSet/>
      <dgm:spPr/>
      <dgm:t>
        <a:bodyPr/>
        <a:lstStyle/>
        <a:p>
          <a:endParaRPr lang="zh-CN" altLang="en-US">
            <a:latin typeface="微软雅黑" pitchFamily="34" charset="-122"/>
            <a:ea typeface="微软雅黑" pitchFamily="34" charset="-122"/>
          </a:endParaRPr>
        </a:p>
      </dgm:t>
    </dgm:pt>
    <dgm:pt modelId="{1CF1BA54-FE08-47D3-A41D-60896C00CFB1}" type="sibTrans" cxnId="{CA760113-BAF9-4C34-8865-E7D7AEFE9680}">
      <dgm:prSet/>
      <dgm:spPr/>
      <dgm:t>
        <a:bodyPr/>
        <a:lstStyle/>
        <a:p>
          <a:endParaRPr lang="zh-CN" altLang="en-US">
            <a:latin typeface="微软雅黑" pitchFamily="34" charset="-122"/>
            <a:ea typeface="微软雅黑" pitchFamily="34" charset="-122"/>
          </a:endParaRPr>
        </a:p>
      </dgm:t>
    </dgm:pt>
    <dgm:pt modelId="{D4B338D0-9EDE-4F95-9D38-156526F7B260}">
      <dgm:prSet phldrT="[文本]" custT="1">
        <dgm:style>
          <a:lnRef idx="3">
            <a:schemeClr val="lt1"/>
          </a:lnRef>
          <a:fillRef idx="1">
            <a:schemeClr val="accent2"/>
          </a:fillRef>
          <a:effectRef idx="1">
            <a:schemeClr val="accent2"/>
          </a:effectRef>
          <a:fontRef idx="minor">
            <a:schemeClr val="lt1"/>
          </a:fontRef>
        </dgm:style>
      </dgm:prSet>
      <dgm:spPr>
        <a:solidFill>
          <a:srgbClr val="65A2C5"/>
        </a:solidFill>
        <a:ln>
          <a:solidFill>
            <a:srgbClr val="65A2C5"/>
          </a:solidFill>
        </a:ln>
      </dgm:spPr>
      <dgm:t>
        <a:bodyPr/>
        <a:lstStyle/>
        <a:p>
          <a:r>
            <a:rPr lang="zh-CN" altLang="en-US" sz="1800" b="1" smtClean="0">
              <a:latin typeface="微软雅黑" pitchFamily="34" charset="-122"/>
              <a:ea typeface="微软雅黑" pitchFamily="34" charset="-122"/>
            </a:rPr>
            <a:t>准</a:t>
          </a:r>
          <a:r>
            <a:rPr lang="zh-CN" altLang="en-US" sz="1800" b="1" dirty="0" smtClean="0">
              <a:latin typeface="微软雅黑" pitchFamily="34" charset="-122"/>
              <a:ea typeface="微软雅黑" pitchFamily="34" charset="-122"/>
            </a:rPr>
            <a:t>确</a:t>
          </a:r>
          <a:endParaRPr lang="zh-CN" altLang="en-US" sz="1800" b="1" dirty="0">
            <a:latin typeface="微软雅黑" pitchFamily="34" charset="-122"/>
            <a:ea typeface="微软雅黑" pitchFamily="34" charset="-122"/>
          </a:endParaRPr>
        </a:p>
      </dgm:t>
    </dgm:pt>
    <dgm:pt modelId="{F5361B81-C31E-4130-87A9-6EC09B7796C0}" type="parTrans" cxnId="{61A4D10F-5FCE-4677-B15F-93BC652A13FC}">
      <dgm:prSet/>
      <dgm:spPr/>
      <dgm:t>
        <a:bodyPr/>
        <a:lstStyle/>
        <a:p>
          <a:endParaRPr lang="zh-CN" altLang="en-US">
            <a:latin typeface="微软雅黑" pitchFamily="34" charset="-122"/>
            <a:ea typeface="微软雅黑" pitchFamily="34" charset="-122"/>
          </a:endParaRPr>
        </a:p>
      </dgm:t>
    </dgm:pt>
    <dgm:pt modelId="{E455C661-4A08-44BB-9469-217B9EAF4EEF}" type="sibTrans" cxnId="{61A4D10F-5FCE-4677-B15F-93BC652A13FC}">
      <dgm:prSet/>
      <dgm:spPr/>
      <dgm:t>
        <a:bodyPr/>
        <a:lstStyle/>
        <a:p>
          <a:endParaRPr lang="zh-CN" altLang="en-US">
            <a:latin typeface="微软雅黑" pitchFamily="34" charset="-122"/>
            <a:ea typeface="微软雅黑" pitchFamily="34" charset="-122"/>
          </a:endParaRPr>
        </a:p>
      </dgm:t>
    </dgm:pt>
    <dgm:pt modelId="{122AE791-4273-4B00-A57F-DC06448B7AF2}">
      <dgm:prSet phldrT="[文本]" custT="1"/>
      <dgm:spPr>
        <a:ln>
          <a:solidFill>
            <a:srgbClr val="65A2C5"/>
          </a:solidFill>
        </a:ln>
      </dgm:spPr>
      <dgm:t>
        <a:bodyPr/>
        <a:lstStyle/>
        <a:p>
          <a:r>
            <a:rPr lang="zh-CN" altLang="en-US" sz="1400" dirty="0" smtClean="0">
              <a:latin typeface="微软雅黑" pitchFamily="34" charset="-122"/>
              <a:ea typeface="微软雅黑" pitchFamily="34" charset="-122"/>
            </a:rPr>
            <a:t>通过扫描仪读取并扫描身份证信息，提高了相关数据的准确性；</a:t>
          </a:r>
          <a:endParaRPr lang="zh-CN" altLang="en-US" sz="1400" dirty="0">
            <a:latin typeface="微软雅黑" pitchFamily="34" charset="-122"/>
            <a:ea typeface="微软雅黑" pitchFamily="34" charset="-122"/>
          </a:endParaRPr>
        </a:p>
      </dgm:t>
    </dgm:pt>
    <dgm:pt modelId="{CA1C9C1E-1ECC-4336-B384-5845DEC59680}" type="parTrans" cxnId="{79BB6722-1FBB-4F85-AB5B-FCE5CA0A0A02}">
      <dgm:prSet/>
      <dgm:spPr/>
      <dgm:t>
        <a:bodyPr/>
        <a:lstStyle/>
        <a:p>
          <a:endParaRPr lang="zh-CN" altLang="en-US">
            <a:latin typeface="微软雅黑" pitchFamily="34" charset="-122"/>
            <a:ea typeface="微软雅黑" pitchFamily="34" charset="-122"/>
          </a:endParaRPr>
        </a:p>
      </dgm:t>
    </dgm:pt>
    <dgm:pt modelId="{8C97DC78-0166-4C17-8A27-77BED51341C5}" type="sibTrans" cxnId="{79BB6722-1FBB-4F85-AB5B-FCE5CA0A0A02}">
      <dgm:prSet/>
      <dgm:spPr/>
      <dgm:t>
        <a:bodyPr/>
        <a:lstStyle/>
        <a:p>
          <a:endParaRPr lang="zh-CN" altLang="en-US">
            <a:latin typeface="微软雅黑" pitchFamily="34" charset="-122"/>
            <a:ea typeface="微软雅黑" pitchFamily="34" charset="-122"/>
          </a:endParaRPr>
        </a:p>
      </dgm:t>
    </dgm:pt>
    <dgm:pt modelId="{2BED9E86-69EA-4DF3-B8A2-E13E31E87CF7}">
      <dgm:prSet phldrT="[文本]" custT="1">
        <dgm:style>
          <a:lnRef idx="3">
            <a:schemeClr val="lt1"/>
          </a:lnRef>
          <a:fillRef idx="1">
            <a:schemeClr val="accent5"/>
          </a:fillRef>
          <a:effectRef idx="1">
            <a:schemeClr val="accent5"/>
          </a:effectRef>
          <a:fontRef idx="minor">
            <a:schemeClr val="lt1"/>
          </a:fontRef>
        </dgm:style>
      </dgm:prSet>
      <dgm:spPr>
        <a:solidFill>
          <a:srgbClr val="65A2C5"/>
        </a:solidFill>
        <a:ln>
          <a:solidFill>
            <a:srgbClr val="65A2C5"/>
          </a:solidFill>
        </a:ln>
      </dgm:spPr>
      <dgm:t>
        <a:bodyPr/>
        <a:lstStyle/>
        <a:p>
          <a:r>
            <a:rPr lang="zh-CN" altLang="en-US" sz="1800" b="1" smtClean="0">
              <a:latin typeface="微软雅黑" pitchFamily="34" charset="-122"/>
              <a:ea typeface="微软雅黑" pitchFamily="34" charset="-122"/>
            </a:rPr>
            <a:t>高</a:t>
          </a:r>
          <a:r>
            <a:rPr lang="zh-CN" altLang="en-US" sz="1800" b="1" dirty="0" smtClean="0">
              <a:latin typeface="微软雅黑" pitchFamily="34" charset="-122"/>
              <a:ea typeface="微软雅黑" pitchFamily="34" charset="-122"/>
            </a:rPr>
            <a:t>效</a:t>
          </a:r>
          <a:endParaRPr lang="zh-CN" altLang="en-US" sz="1800" b="1" dirty="0">
            <a:latin typeface="微软雅黑" pitchFamily="34" charset="-122"/>
            <a:ea typeface="微软雅黑" pitchFamily="34" charset="-122"/>
          </a:endParaRPr>
        </a:p>
      </dgm:t>
    </dgm:pt>
    <dgm:pt modelId="{BADA0F6A-95F7-494A-BA90-034E07B0FDD5}" type="parTrans" cxnId="{EC3F2842-4441-48D6-91B4-082756EE69D1}">
      <dgm:prSet/>
      <dgm:spPr/>
      <dgm:t>
        <a:bodyPr/>
        <a:lstStyle/>
        <a:p>
          <a:endParaRPr lang="zh-CN" altLang="en-US">
            <a:latin typeface="微软雅黑" pitchFamily="34" charset="-122"/>
            <a:ea typeface="微软雅黑" pitchFamily="34" charset="-122"/>
          </a:endParaRPr>
        </a:p>
      </dgm:t>
    </dgm:pt>
    <dgm:pt modelId="{F2C45D30-7D75-48CB-A668-BD85897C69E8}" type="sibTrans" cxnId="{EC3F2842-4441-48D6-91B4-082756EE69D1}">
      <dgm:prSet/>
      <dgm:spPr/>
      <dgm:t>
        <a:bodyPr/>
        <a:lstStyle/>
        <a:p>
          <a:endParaRPr lang="zh-CN" altLang="en-US">
            <a:latin typeface="微软雅黑" pitchFamily="34" charset="-122"/>
            <a:ea typeface="微软雅黑" pitchFamily="34" charset="-122"/>
          </a:endParaRPr>
        </a:p>
      </dgm:t>
    </dgm:pt>
    <dgm:pt modelId="{B799E3D3-CDCD-4620-8B07-5D91EE108573}">
      <dgm:prSet phldrT="[文本]" custT="1"/>
      <dgm:spPr>
        <a:ln>
          <a:solidFill>
            <a:srgbClr val="65A2C5"/>
          </a:solidFill>
        </a:ln>
      </dgm:spPr>
      <dgm:t>
        <a:bodyPr/>
        <a:lstStyle/>
        <a:p>
          <a:r>
            <a:rPr lang="zh-CN" altLang="en-US" sz="1400" dirty="0" smtClean="0">
              <a:latin typeface="微软雅黑" pitchFamily="34" charset="-122"/>
              <a:ea typeface="微软雅黑" pitchFamily="34" charset="-122"/>
            </a:rPr>
            <a:t>分行和县级学生资助管理中心的电子公章存入信息管理系统后，生成电子合同时直接调用，免除了合同公章套印或逐份加盖的工作；</a:t>
          </a:r>
          <a:endParaRPr lang="zh-CN" altLang="en-US" sz="1400" dirty="0">
            <a:latin typeface="微软雅黑" pitchFamily="34" charset="-122"/>
            <a:ea typeface="微软雅黑" pitchFamily="34" charset="-122"/>
          </a:endParaRPr>
        </a:p>
      </dgm:t>
    </dgm:pt>
    <dgm:pt modelId="{23DCE2A2-FC30-4475-A689-7E4E1C53C368}" type="parTrans" cxnId="{632731EA-0E69-4DAF-8C32-8F75BE7A7BF3}">
      <dgm:prSet/>
      <dgm:spPr/>
      <dgm:t>
        <a:bodyPr/>
        <a:lstStyle/>
        <a:p>
          <a:endParaRPr lang="zh-CN" altLang="en-US">
            <a:latin typeface="微软雅黑" pitchFamily="34" charset="-122"/>
            <a:ea typeface="微软雅黑" pitchFamily="34" charset="-122"/>
          </a:endParaRPr>
        </a:p>
      </dgm:t>
    </dgm:pt>
    <dgm:pt modelId="{CFBCDF7E-5DB0-4F9E-A324-84902BBC7BDF}" type="sibTrans" cxnId="{632731EA-0E69-4DAF-8C32-8F75BE7A7BF3}">
      <dgm:prSet/>
      <dgm:spPr/>
      <dgm:t>
        <a:bodyPr/>
        <a:lstStyle/>
        <a:p>
          <a:endParaRPr lang="zh-CN" altLang="en-US">
            <a:latin typeface="微软雅黑" pitchFamily="34" charset="-122"/>
            <a:ea typeface="微软雅黑" pitchFamily="34" charset="-122"/>
          </a:endParaRPr>
        </a:p>
      </dgm:t>
    </dgm:pt>
    <dgm:pt modelId="{581E6AA2-BE59-471E-B25F-B0CE2555071F}">
      <dgm:prSet phldrT="[文本]" custT="1">
        <dgm:style>
          <a:lnRef idx="3">
            <a:schemeClr val="lt1"/>
          </a:lnRef>
          <a:fillRef idx="1">
            <a:schemeClr val="accent1"/>
          </a:fillRef>
          <a:effectRef idx="1">
            <a:schemeClr val="accent1"/>
          </a:effectRef>
          <a:fontRef idx="minor">
            <a:schemeClr val="lt1"/>
          </a:fontRef>
        </dgm:style>
      </dgm:prSet>
      <dgm:spPr>
        <a:solidFill>
          <a:srgbClr val="65A2C5"/>
        </a:solidFill>
        <a:ln>
          <a:solidFill>
            <a:srgbClr val="65A2C5"/>
          </a:solidFill>
        </a:ln>
      </dgm:spPr>
      <dgm:t>
        <a:bodyPr/>
        <a:lstStyle/>
        <a:p>
          <a:r>
            <a:rPr lang="zh-CN" altLang="en-US" sz="1800" b="1" dirty="0" smtClean="0">
              <a:latin typeface="微软雅黑" pitchFamily="34" charset="-122"/>
              <a:ea typeface="微软雅黑" pitchFamily="34" charset="-122"/>
            </a:rPr>
            <a:t>节省</a:t>
          </a:r>
          <a:endParaRPr lang="zh-CN" altLang="en-US" sz="1800" b="1" dirty="0">
            <a:latin typeface="微软雅黑" pitchFamily="34" charset="-122"/>
            <a:ea typeface="微软雅黑" pitchFamily="34" charset="-122"/>
          </a:endParaRPr>
        </a:p>
      </dgm:t>
    </dgm:pt>
    <dgm:pt modelId="{31F14366-5423-4AFD-B8DE-9BF4B52549D2}" type="parTrans" cxnId="{02565C68-60CE-4F59-9123-90440F1AF0CC}">
      <dgm:prSet/>
      <dgm:spPr/>
      <dgm:t>
        <a:bodyPr/>
        <a:lstStyle/>
        <a:p>
          <a:endParaRPr lang="zh-CN" altLang="en-US">
            <a:latin typeface="微软雅黑" pitchFamily="34" charset="-122"/>
            <a:ea typeface="微软雅黑" pitchFamily="34" charset="-122"/>
          </a:endParaRPr>
        </a:p>
      </dgm:t>
    </dgm:pt>
    <dgm:pt modelId="{57524C3C-7FB2-4EFE-8532-D720FA772EC5}" type="sibTrans" cxnId="{02565C68-60CE-4F59-9123-90440F1AF0CC}">
      <dgm:prSet/>
      <dgm:spPr/>
      <dgm:t>
        <a:bodyPr/>
        <a:lstStyle/>
        <a:p>
          <a:endParaRPr lang="zh-CN" altLang="en-US">
            <a:latin typeface="微软雅黑" pitchFamily="34" charset="-122"/>
            <a:ea typeface="微软雅黑" pitchFamily="34" charset="-122"/>
          </a:endParaRPr>
        </a:p>
      </dgm:t>
    </dgm:pt>
    <dgm:pt modelId="{FFA2B814-9298-4FBA-BA4F-4550BCFB113D}">
      <dgm:prSet custT="1"/>
      <dgm:spPr>
        <a:ln>
          <a:solidFill>
            <a:srgbClr val="65A2C5"/>
          </a:solidFill>
        </a:ln>
      </dgm:spPr>
      <dgm:t>
        <a:bodyPr/>
        <a:lstStyle/>
        <a:p>
          <a:r>
            <a:rPr lang="zh-CN" altLang="en-US" sz="1400" dirty="0" smtClean="0">
              <a:latin typeface="微软雅黑" pitchFamily="34" charset="-122"/>
              <a:ea typeface="微软雅黑" pitchFamily="34" charset="-122"/>
            </a:rPr>
            <a:t>借款合同及申请材料电子化存档，既节省空间，又减轻了档案管理工作量。</a:t>
          </a:r>
          <a:endParaRPr lang="zh-CN" altLang="en-US" sz="1400" dirty="0">
            <a:latin typeface="微软雅黑" pitchFamily="34" charset="-122"/>
            <a:ea typeface="微软雅黑" pitchFamily="34" charset="-122"/>
          </a:endParaRPr>
        </a:p>
      </dgm:t>
    </dgm:pt>
    <dgm:pt modelId="{C4C34717-1176-4E96-BCA9-2C7FF05FCCD5}" type="parTrans" cxnId="{4D27725E-8D5C-4F5B-90A8-F8B06DF6DEFC}">
      <dgm:prSet/>
      <dgm:spPr/>
      <dgm:t>
        <a:bodyPr/>
        <a:lstStyle/>
        <a:p>
          <a:endParaRPr lang="zh-CN" altLang="en-US">
            <a:latin typeface="微软雅黑" pitchFamily="34" charset="-122"/>
            <a:ea typeface="微软雅黑" pitchFamily="34" charset="-122"/>
          </a:endParaRPr>
        </a:p>
      </dgm:t>
    </dgm:pt>
    <dgm:pt modelId="{284F9FE7-4C95-407C-96C0-8FEC7180B56A}" type="sibTrans" cxnId="{4D27725E-8D5C-4F5B-90A8-F8B06DF6DEFC}">
      <dgm:prSet/>
      <dgm:spPr/>
      <dgm:t>
        <a:bodyPr/>
        <a:lstStyle/>
        <a:p>
          <a:endParaRPr lang="zh-CN" altLang="en-US">
            <a:latin typeface="微软雅黑" pitchFamily="34" charset="-122"/>
            <a:ea typeface="微软雅黑" pitchFamily="34" charset="-122"/>
          </a:endParaRPr>
        </a:p>
      </dgm:t>
    </dgm:pt>
    <dgm:pt modelId="{BA3F894D-249D-49EA-84E8-DF7AA9D614A6}" type="pres">
      <dgm:prSet presAssocID="{6F5AB24F-84D9-43D4-84F6-E84070B0DB6C}" presName="linearFlow" presStyleCnt="0">
        <dgm:presLayoutVars>
          <dgm:dir/>
          <dgm:animLvl val="lvl"/>
          <dgm:resizeHandles val="exact"/>
        </dgm:presLayoutVars>
      </dgm:prSet>
      <dgm:spPr/>
      <dgm:t>
        <a:bodyPr/>
        <a:lstStyle/>
        <a:p>
          <a:endParaRPr lang="zh-CN" altLang="en-US"/>
        </a:p>
      </dgm:t>
    </dgm:pt>
    <dgm:pt modelId="{9C851D96-08FF-49EB-9D75-00E947CDE411}" type="pres">
      <dgm:prSet presAssocID="{0FE45D39-4580-4690-9057-152C1C41E4EE}" presName="composite" presStyleCnt="0"/>
      <dgm:spPr/>
      <dgm:t>
        <a:bodyPr/>
        <a:lstStyle/>
        <a:p>
          <a:endParaRPr lang="zh-CN" altLang="en-US"/>
        </a:p>
      </dgm:t>
    </dgm:pt>
    <dgm:pt modelId="{2AF4DC6A-8624-4433-9338-40D7F1D56D0B}" type="pres">
      <dgm:prSet presAssocID="{0FE45D39-4580-4690-9057-152C1C41E4EE}" presName="parentText" presStyleLbl="alignNode1" presStyleIdx="0" presStyleCnt="4">
        <dgm:presLayoutVars>
          <dgm:chMax val="1"/>
          <dgm:bulletEnabled val="1"/>
        </dgm:presLayoutVars>
      </dgm:prSet>
      <dgm:spPr/>
      <dgm:t>
        <a:bodyPr/>
        <a:lstStyle/>
        <a:p>
          <a:endParaRPr lang="zh-CN" altLang="en-US"/>
        </a:p>
      </dgm:t>
    </dgm:pt>
    <dgm:pt modelId="{75A61231-2897-4AF2-BFCE-D9F40FE2F32C}" type="pres">
      <dgm:prSet presAssocID="{0FE45D39-4580-4690-9057-152C1C41E4EE}" presName="descendantText" presStyleLbl="alignAcc1" presStyleIdx="0" presStyleCnt="4" custScaleX="51689" custLinFactNeighborX="-3418" custLinFactNeighborY="1992">
        <dgm:presLayoutVars>
          <dgm:bulletEnabled val="1"/>
        </dgm:presLayoutVars>
      </dgm:prSet>
      <dgm:spPr/>
      <dgm:t>
        <a:bodyPr/>
        <a:lstStyle/>
        <a:p>
          <a:endParaRPr lang="zh-CN" altLang="en-US"/>
        </a:p>
      </dgm:t>
    </dgm:pt>
    <dgm:pt modelId="{97891086-D7EB-43CC-BCCA-A24AC6FFCB96}" type="pres">
      <dgm:prSet presAssocID="{6C8FD7A8-1BAD-4046-842D-AB65741281B9}" presName="sp" presStyleCnt="0"/>
      <dgm:spPr/>
      <dgm:t>
        <a:bodyPr/>
        <a:lstStyle/>
        <a:p>
          <a:endParaRPr lang="zh-CN" altLang="en-US"/>
        </a:p>
      </dgm:t>
    </dgm:pt>
    <dgm:pt modelId="{3041B54B-4DFD-4B98-91EB-3833133FBEED}" type="pres">
      <dgm:prSet presAssocID="{D4B338D0-9EDE-4F95-9D38-156526F7B260}" presName="composite" presStyleCnt="0"/>
      <dgm:spPr/>
      <dgm:t>
        <a:bodyPr/>
        <a:lstStyle/>
        <a:p>
          <a:endParaRPr lang="zh-CN" altLang="en-US"/>
        </a:p>
      </dgm:t>
    </dgm:pt>
    <dgm:pt modelId="{CCA0FFAF-D446-4D69-9123-661286E48510}" type="pres">
      <dgm:prSet presAssocID="{D4B338D0-9EDE-4F95-9D38-156526F7B260}" presName="parentText" presStyleLbl="alignNode1" presStyleIdx="1" presStyleCnt="4">
        <dgm:presLayoutVars>
          <dgm:chMax val="1"/>
          <dgm:bulletEnabled val="1"/>
        </dgm:presLayoutVars>
      </dgm:prSet>
      <dgm:spPr/>
      <dgm:t>
        <a:bodyPr/>
        <a:lstStyle/>
        <a:p>
          <a:endParaRPr lang="zh-CN" altLang="en-US"/>
        </a:p>
      </dgm:t>
    </dgm:pt>
    <dgm:pt modelId="{4689F691-DB9A-4220-A425-DCA9D0456DC0}" type="pres">
      <dgm:prSet presAssocID="{D4B338D0-9EDE-4F95-9D38-156526F7B260}" presName="descendantText" presStyleLbl="alignAcc1" presStyleIdx="1" presStyleCnt="4" custScaleX="52223" custLinFactNeighborX="-3540" custLinFactNeighborY="2028">
        <dgm:presLayoutVars>
          <dgm:bulletEnabled val="1"/>
        </dgm:presLayoutVars>
      </dgm:prSet>
      <dgm:spPr/>
      <dgm:t>
        <a:bodyPr/>
        <a:lstStyle/>
        <a:p>
          <a:endParaRPr lang="zh-CN" altLang="en-US"/>
        </a:p>
      </dgm:t>
    </dgm:pt>
    <dgm:pt modelId="{C788C635-87E3-4B45-9E9C-DA3857EEE892}" type="pres">
      <dgm:prSet presAssocID="{E455C661-4A08-44BB-9469-217B9EAF4EEF}" presName="sp" presStyleCnt="0"/>
      <dgm:spPr/>
      <dgm:t>
        <a:bodyPr/>
        <a:lstStyle/>
        <a:p>
          <a:endParaRPr lang="zh-CN" altLang="en-US"/>
        </a:p>
      </dgm:t>
    </dgm:pt>
    <dgm:pt modelId="{20ECED3C-D305-4B4C-B029-660010C5574E}" type="pres">
      <dgm:prSet presAssocID="{2BED9E86-69EA-4DF3-B8A2-E13E31E87CF7}" presName="composite" presStyleCnt="0"/>
      <dgm:spPr/>
      <dgm:t>
        <a:bodyPr/>
        <a:lstStyle/>
        <a:p>
          <a:endParaRPr lang="zh-CN" altLang="en-US"/>
        </a:p>
      </dgm:t>
    </dgm:pt>
    <dgm:pt modelId="{F3EA07D2-1F8B-4F0A-9FF0-24F16BCA9F35}" type="pres">
      <dgm:prSet presAssocID="{2BED9E86-69EA-4DF3-B8A2-E13E31E87CF7}" presName="parentText" presStyleLbl="alignNode1" presStyleIdx="2" presStyleCnt="4">
        <dgm:presLayoutVars>
          <dgm:chMax val="1"/>
          <dgm:bulletEnabled val="1"/>
        </dgm:presLayoutVars>
      </dgm:prSet>
      <dgm:spPr/>
      <dgm:t>
        <a:bodyPr/>
        <a:lstStyle/>
        <a:p>
          <a:endParaRPr lang="zh-CN" altLang="en-US"/>
        </a:p>
      </dgm:t>
    </dgm:pt>
    <dgm:pt modelId="{4C43591A-C656-45F1-ACD8-CECD8415F72F}" type="pres">
      <dgm:prSet presAssocID="{2BED9E86-69EA-4DF3-B8A2-E13E31E87CF7}" presName="descendantText" presStyleLbl="alignAcc1" presStyleIdx="2" presStyleCnt="4" custScaleX="52639" custLinFactNeighborX="-3540" custLinFactNeighborY="6084">
        <dgm:presLayoutVars>
          <dgm:bulletEnabled val="1"/>
        </dgm:presLayoutVars>
      </dgm:prSet>
      <dgm:spPr/>
      <dgm:t>
        <a:bodyPr/>
        <a:lstStyle/>
        <a:p>
          <a:endParaRPr lang="zh-CN" altLang="en-US"/>
        </a:p>
      </dgm:t>
    </dgm:pt>
    <dgm:pt modelId="{C4504A26-1439-4340-9339-0A5B68282E00}" type="pres">
      <dgm:prSet presAssocID="{F2C45D30-7D75-48CB-A668-BD85897C69E8}" presName="sp" presStyleCnt="0"/>
      <dgm:spPr/>
      <dgm:t>
        <a:bodyPr/>
        <a:lstStyle/>
        <a:p>
          <a:endParaRPr lang="zh-CN" altLang="en-US"/>
        </a:p>
      </dgm:t>
    </dgm:pt>
    <dgm:pt modelId="{873C5753-57C7-4340-97B1-5E2C72AB0EAC}" type="pres">
      <dgm:prSet presAssocID="{581E6AA2-BE59-471E-B25F-B0CE2555071F}" presName="composite" presStyleCnt="0"/>
      <dgm:spPr/>
      <dgm:t>
        <a:bodyPr/>
        <a:lstStyle/>
        <a:p>
          <a:endParaRPr lang="zh-CN" altLang="en-US"/>
        </a:p>
      </dgm:t>
    </dgm:pt>
    <dgm:pt modelId="{556A52C2-D37E-40CE-8822-990F4D6C95BE}" type="pres">
      <dgm:prSet presAssocID="{581E6AA2-BE59-471E-B25F-B0CE2555071F}" presName="parentText" presStyleLbl="alignNode1" presStyleIdx="3" presStyleCnt="4">
        <dgm:presLayoutVars>
          <dgm:chMax val="1"/>
          <dgm:bulletEnabled val="1"/>
        </dgm:presLayoutVars>
      </dgm:prSet>
      <dgm:spPr/>
      <dgm:t>
        <a:bodyPr/>
        <a:lstStyle/>
        <a:p>
          <a:endParaRPr lang="zh-CN" altLang="en-US"/>
        </a:p>
      </dgm:t>
    </dgm:pt>
    <dgm:pt modelId="{4EE84D70-C664-40E3-B828-7065FADB5F85}" type="pres">
      <dgm:prSet presAssocID="{581E6AA2-BE59-471E-B25F-B0CE2555071F}" presName="descendantText" presStyleLbl="alignAcc1" presStyleIdx="3" presStyleCnt="4" custScaleX="53106" custLinFactNeighborX="-3585" custLinFactNeighborY="1014">
        <dgm:presLayoutVars>
          <dgm:bulletEnabled val="1"/>
        </dgm:presLayoutVars>
      </dgm:prSet>
      <dgm:spPr/>
      <dgm:t>
        <a:bodyPr/>
        <a:lstStyle/>
        <a:p>
          <a:endParaRPr lang="zh-CN" altLang="en-US"/>
        </a:p>
      </dgm:t>
    </dgm:pt>
  </dgm:ptLst>
  <dgm:cxnLst>
    <dgm:cxn modelId="{09E95C37-BEF0-4BF5-AD6A-14FE884A59A3}" type="presOf" srcId="{2BED9E86-69EA-4DF3-B8A2-E13E31E87CF7}" destId="{F3EA07D2-1F8B-4F0A-9FF0-24F16BCA9F35}" srcOrd="0" destOrd="0" presId="urn:microsoft.com/office/officeart/2005/8/layout/chevron2"/>
    <dgm:cxn modelId="{4E33A71A-8BAA-4798-B585-C1F4FFBDD55A}" type="presOf" srcId="{0FE45D39-4580-4690-9057-152C1C41E4EE}" destId="{2AF4DC6A-8624-4433-9338-40D7F1D56D0B}" srcOrd="0" destOrd="0" presId="urn:microsoft.com/office/officeart/2005/8/layout/chevron2"/>
    <dgm:cxn modelId="{3E2799B3-7065-4568-A87F-7CC276A05D14}" type="presOf" srcId="{B799E3D3-CDCD-4620-8B07-5D91EE108573}" destId="{4C43591A-C656-45F1-ACD8-CECD8415F72F}" srcOrd="0" destOrd="0" presId="urn:microsoft.com/office/officeart/2005/8/layout/chevron2"/>
    <dgm:cxn modelId="{2DF6C54F-CF74-4B93-B1A1-FD51616CBAB1}" type="presOf" srcId="{6F5AB24F-84D9-43D4-84F6-E84070B0DB6C}" destId="{BA3F894D-249D-49EA-84E8-DF7AA9D614A6}" srcOrd="0" destOrd="0" presId="urn:microsoft.com/office/officeart/2005/8/layout/chevron2"/>
    <dgm:cxn modelId="{3184CF72-DEA5-408F-9622-581D440B7E54}" type="presOf" srcId="{581E6AA2-BE59-471E-B25F-B0CE2555071F}" destId="{556A52C2-D37E-40CE-8822-990F4D6C95BE}" srcOrd="0" destOrd="0" presId="urn:microsoft.com/office/officeart/2005/8/layout/chevron2"/>
    <dgm:cxn modelId="{4D27725E-8D5C-4F5B-90A8-F8B06DF6DEFC}" srcId="{581E6AA2-BE59-471E-B25F-B0CE2555071F}" destId="{FFA2B814-9298-4FBA-BA4F-4550BCFB113D}" srcOrd="0" destOrd="0" parTransId="{C4C34717-1176-4E96-BCA9-2C7FF05FCCD5}" sibTransId="{284F9FE7-4C95-407C-96C0-8FEC7180B56A}"/>
    <dgm:cxn modelId="{55F50B4C-E18F-49CC-ACFD-F68B36E30809}" type="presOf" srcId="{122AE791-4273-4B00-A57F-DC06448B7AF2}" destId="{4689F691-DB9A-4220-A425-DCA9D0456DC0}" srcOrd="0" destOrd="0" presId="urn:microsoft.com/office/officeart/2005/8/layout/chevron2"/>
    <dgm:cxn modelId="{632731EA-0E69-4DAF-8C32-8F75BE7A7BF3}" srcId="{2BED9E86-69EA-4DF3-B8A2-E13E31E87CF7}" destId="{B799E3D3-CDCD-4620-8B07-5D91EE108573}" srcOrd="0" destOrd="0" parTransId="{23DCE2A2-FC30-4475-A689-7E4E1C53C368}" sibTransId="{CFBCDF7E-5DB0-4F9E-A324-84902BBC7BDF}"/>
    <dgm:cxn modelId="{AC8EB3EF-E089-43F6-AFC7-3F3FDC829CA6}" type="presOf" srcId="{EB9792C9-7284-49C8-9DA6-9225A54A73CE}" destId="{75A61231-2897-4AF2-BFCE-D9F40FE2F32C}" srcOrd="0" destOrd="0" presId="urn:microsoft.com/office/officeart/2005/8/layout/chevron2"/>
    <dgm:cxn modelId="{EC3F2842-4441-48D6-91B4-082756EE69D1}" srcId="{6F5AB24F-84D9-43D4-84F6-E84070B0DB6C}" destId="{2BED9E86-69EA-4DF3-B8A2-E13E31E87CF7}" srcOrd="2" destOrd="0" parTransId="{BADA0F6A-95F7-494A-BA90-034E07B0FDD5}" sibTransId="{F2C45D30-7D75-48CB-A668-BD85897C69E8}"/>
    <dgm:cxn modelId="{301C9DE2-8C32-47A6-80BA-077DCA920F61}" type="presOf" srcId="{FFA2B814-9298-4FBA-BA4F-4550BCFB113D}" destId="{4EE84D70-C664-40E3-B828-7065FADB5F85}" srcOrd="0" destOrd="0" presId="urn:microsoft.com/office/officeart/2005/8/layout/chevron2"/>
    <dgm:cxn modelId="{EBE9C8D7-114A-4E68-9A8F-C3DDA5518587}" srcId="{6F5AB24F-84D9-43D4-84F6-E84070B0DB6C}" destId="{0FE45D39-4580-4690-9057-152C1C41E4EE}" srcOrd="0" destOrd="0" parTransId="{617DB9FA-AF45-4FCA-9B74-17FA0944E3E7}" sibTransId="{6C8FD7A8-1BAD-4046-842D-AB65741281B9}"/>
    <dgm:cxn modelId="{02565C68-60CE-4F59-9123-90440F1AF0CC}" srcId="{6F5AB24F-84D9-43D4-84F6-E84070B0DB6C}" destId="{581E6AA2-BE59-471E-B25F-B0CE2555071F}" srcOrd="3" destOrd="0" parTransId="{31F14366-5423-4AFD-B8DE-9BF4B52549D2}" sibTransId="{57524C3C-7FB2-4EFE-8532-D720FA772EC5}"/>
    <dgm:cxn modelId="{CA760113-BAF9-4C34-8865-E7D7AEFE9680}" srcId="{0FE45D39-4580-4690-9057-152C1C41E4EE}" destId="{EB9792C9-7284-49C8-9DA6-9225A54A73CE}" srcOrd="0" destOrd="0" parTransId="{43EF2243-152E-45AF-94C5-99B3F19A2E59}" sibTransId="{1CF1BA54-FE08-47D3-A41D-60896C00CFB1}"/>
    <dgm:cxn modelId="{5E77E0F4-392F-4287-BA61-CE9B84326FD0}" type="presOf" srcId="{D4B338D0-9EDE-4F95-9D38-156526F7B260}" destId="{CCA0FFAF-D446-4D69-9123-661286E48510}" srcOrd="0" destOrd="0" presId="urn:microsoft.com/office/officeart/2005/8/layout/chevron2"/>
    <dgm:cxn modelId="{61A4D10F-5FCE-4677-B15F-93BC652A13FC}" srcId="{6F5AB24F-84D9-43D4-84F6-E84070B0DB6C}" destId="{D4B338D0-9EDE-4F95-9D38-156526F7B260}" srcOrd="1" destOrd="0" parTransId="{F5361B81-C31E-4130-87A9-6EC09B7796C0}" sibTransId="{E455C661-4A08-44BB-9469-217B9EAF4EEF}"/>
    <dgm:cxn modelId="{79BB6722-1FBB-4F85-AB5B-FCE5CA0A0A02}" srcId="{D4B338D0-9EDE-4F95-9D38-156526F7B260}" destId="{122AE791-4273-4B00-A57F-DC06448B7AF2}" srcOrd="0" destOrd="0" parTransId="{CA1C9C1E-1ECC-4336-B384-5845DEC59680}" sibTransId="{8C97DC78-0166-4C17-8A27-77BED51341C5}"/>
    <dgm:cxn modelId="{073FBE16-FCF3-4D54-ABDC-22F96B722E4E}" type="presParOf" srcId="{BA3F894D-249D-49EA-84E8-DF7AA9D614A6}" destId="{9C851D96-08FF-49EB-9D75-00E947CDE411}" srcOrd="0" destOrd="0" presId="urn:microsoft.com/office/officeart/2005/8/layout/chevron2"/>
    <dgm:cxn modelId="{B8D595EE-AFF4-40D9-BE50-BEC08ECB0509}" type="presParOf" srcId="{9C851D96-08FF-49EB-9D75-00E947CDE411}" destId="{2AF4DC6A-8624-4433-9338-40D7F1D56D0B}" srcOrd="0" destOrd="0" presId="urn:microsoft.com/office/officeart/2005/8/layout/chevron2"/>
    <dgm:cxn modelId="{B14443B8-1C04-4C81-BD80-62B464C82466}" type="presParOf" srcId="{9C851D96-08FF-49EB-9D75-00E947CDE411}" destId="{75A61231-2897-4AF2-BFCE-D9F40FE2F32C}" srcOrd="1" destOrd="0" presId="urn:microsoft.com/office/officeart/2005/8/layout/chevron2"/>
    <dgm:cxn modelId="{35711C01-B22D-4BF4-A169-5EBFE8ABC4E1}" type="presParOf" srcId="{BA3F894D-249D-49EA-84E8-DF7AA9D614A6}" destId="{97891086-D7EB-43CC-BCCA-A24AC6FFCB96}" srcOrd="1" destOrd="0" presId="urn:microsoft.com/office/officeart/2005/8/layout/chevron2"/>
    <dgm:cxn modelId="{C3325B5F-123E-4967-9CC3-9FDAE233B116}" type="presParOf" srcId="{BA3F894D-249D-49EA-84E8-DF7AA9D614A6}" destId="{3041B54B-4DFD-4B98-91EB-3833133FBEED}" srcOrd="2" destOrd="0" presId="urn:microsoft.com/office/officeart/2005/8/layout/chevron2"/>
    <dgm:cxn modelId="{A331392C-EE82-45CC-9903-86F0AFB71E2E}" type="presParOf" srcId="{3041B54B-4DFD-4B98-91EB-3833133FBEED}" destId="{CCA0FFAF-D446-4D69-9123-661286E48510}" srcOrd="0" destOrd="0" presId="urn:microsoft.com/office/officeart/2005/8/layout/chevron2"/>
    <dgm:cxn modelId="{481EF2F4-FD3F-405B-B0AD-4820299A036E}" type="presParOf" srcId="{3041B54B-4DFD-4B98-91EB-3833133FBEED}" destId="{4689F691-DB9A-4220-A425-DCA9D0456DC0}" srcOrd="1" destOrd="0" presId="urn:microsoft.com/office/officeart/2005/8/layout/chevron2"/>
    <dgm:cxn modelId="{C8D994B4-3B48-40B7-AD49-EF2BC1A08763}" type="presParOf" srcId="{BA3F894D-249D-49EA-84E8-DF7AA9D614A6}" destId="{C788C635-87E3-4B45-9E9C-DA3857EEE892}" srcOrd="3" destOrd="0" presId="urn:microsoft.com/office/officeart/2005/8/layout/chevron2"/>
    <dgm:cxn modelId="{8638BB1F-B26E-4841-960A-2E99E8BDD187}" type="presParOf" srcId="{BA3F894D-249D-49EA-84E8-DF7AA9D614A6}" destId="{20ECED3C-D305-4B4C-B029-660010C5574E}" srcOrd="4" destOrd="0" presId="urn:microsoft.com/office/officeart/2005/8/layout/chevron2"/>
    <dgm:cxn modelId="{B8A8EFC3-8CD8-4873-9A1E-E9FBFCFCBC2E}" type="presParOf" srcId="{20ECED3C-D305-4B4C-B029-660010C5574E}" destId="{F3EA07D2-1F8B-4F0A-9FF0-24F16BCA9F35}" srcOrd="0" destOrd="0" presId="urn:microsoft.com/office/officeart/2005/8/layout/chevron2"/>
    <dgm:cxn modelId="{EED9C5F5-D594-4F1E-9C4F-AAFC1480DF90}" type="presParOf" srcId="{20ECED3C-D305-4B4C-B029-660010C5574E}" destId="{4C43591A-C656-45F1-ACD8-CECD8415F72F}" srcOrd="1" destOrd="0" presId="urn:microsoft.com/office/officeart/2005/8/layout/chevron2"/>
    <dgm:cxn modelId="{A709E942-69AB-4D07-97AB-9C872AB334DB}" type="presParOf" srcId="{BA3F894D-249D-49EA-84E8-DF7AA9D614A6}" destId="{C4504A26-1439-4340-9339-0A5B68282E00}" srcOrd="5" destOrd="0" presId="urn:microsoft.com/office/officeart/2005/8/layout/chevron2"/>
    <dgm:cxn modelId="{7892F5C0-5B66-4692-87C1-364ECFE9F8E5}" type="presParOf" srcId="{BA3F894D-249D-49EA-84E8-DF7AA9D614A6}" destId="{873C5753-57C7-4340-97B1-5E2C72AB0EAC}" srcOrd="6" destOrd="0" presId="urn:microsoft.com/office/officeart/2005/8/layout/chevron2"/>
    <dgm:cxn modelId="{CD0540F6-DF4A-4407-A707-A91F9BA5F356}" type="presParOf" srcId="{873C5753-57C7-4340-97B1-5E2C72AB0EAC}" destId="{556A52C2-D37E-40CE-8822-990F4D6C95BE}" srcOrd="0" destOrd="0" presId="urn:microsoft.com/office/officeart/2005/8/layout/chevron2"/>
    <dgm:cxn modelId="{D0988395-48A7-4D24-8773-209A2E1BBA88}" type="presParOf" srcId="{873C5753-57C7-4340-97B1-5E2C72AB0EAC}" destId="{4EE84D70-C664-40E3-B828-7065FADB5F8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819D7-A6AB-4154-A844-6831A62E7314}">
      <dsp:nvSpPr>
        <dsp:cNvPr id="0" name=""/>
        <dsp:cNvSpPr/>
      </dsp:nvSpPr>
      <dsp:spPr>
        <a:xfrm>
          <a:off x="4420" y="404496"/>
          <a:ext cx="2573182" cy="1029272"/>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CN" altLang="en-US" sz="2400" b="1" kern="1200" smtClean="0"/>
            <a:t>预科</a:t>
          </a:r>
          <a:endParaRPr lang="zh-CN" altLang="en-US" sz="2400" b="1" kern="1200" dirty="0"/>
        </a:p>
      </dsp:txBody>
      <dsp:txXfrm>
        <a:off x="519056" y="404496"/>
        <a:ext cx="1543910" cy="1029272"/>
      </dsp:txXfrm>
    </dsp:sp>
    <dsp:sp modelId="{4C3177E3-7FB3-4A52-9002-5DF5070A9BA9}">
      <dsp:nvSpPr>
        <dsp:cNvPr id="0" name=""/>
        <dsp:cNvSpPr/>
      </dsp:nvSpPr>
      <dsp:spPr>
        <a:xfrm>
          <a:off x="2320284" y="404496"/>
          <a:ext cx="2573182" cy="1029272"/>
        </a:xfrm>
        <a:prstGeom prst="chevron">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CN" altLang="en-US" sz="2400" b="1" kern="1200" smtClean="0"/>
            <a:t>本专科</a:t>
          </a:r>
          <a:endParaRPr lang="zh-CN" altLang="en-US" sz="2400" b="1" kern="1200" dirty="0"/>
        </a:p>
      </dsp:txBody>
      <dsp:txXfrm>
        <a:off x="2834920" y="404496"/>
        <a:ext cx="1543910" cy="1029272"/>
      </dsp:txXfrm>
    </dsp:sp>
    <dsp:sp modelId="{1B910FD5-31EB-4180-BF72-1B6247B69559}">
      <dsp:nvSpPr>
        <dsp:cNvPr id="0" name=""/>
        <dsp:cNvSpPr/>
      </dsp:nvSpPr>
      <dsp:spPr>
        <a:xfrm>
          <a:off x="4636148" y="404496"/>
          <a:ext cx="2573182" cy="1029272"/>
        </a:xfrm>
        <a:prstGeom prst="chevron">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CN" altLang="en-US" sz="2400" b="1" kern="1200" smtClean="0"/>
            <a:t>硕士研究生</a:t>
          </a:r>
          <a:endParaRPr lang="zh-CN" altLang="en-US" sz="2400" b="1" kern="1200" dirty="0"/>
        </a:p>
      </dsp:txBody>
      <dsp:txXfrm>
        <a:off x="5150784" y="404496"/>
        <a:ext cx="1543910" cy="1029272"/>
      </dsp:txXfrm>
    </dsp:sp>
    <dsp:sp modelId="{7B623FE2-82BC-45DF-939A-BEAF75051B47}">
      <dsp:nvSpPr>
        <dsp:cNvPr id="0" name=""/>
        <dsp:cNvSpPr/>
      </dsp:nvSpPr>
      <dsp:spPr>
        <a:xfrm>
          <a:off x="6952013" y="404496"/>
          <a:ext cx="2573182" cy="1029272"/>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CN" altLang="en-US" sz="2400" b="1" kern="1200" smtClean="0"/>
            <a:t>博士研究生</a:t>
          </a:r>
          <a:endParaRPr lang="zh-CN" altLang="en-US" sz="2400" b="1" kern="1200" dirty="0"/>
        </a:p>
      </dsp:txBody>
      <dsp:txXfrm>
        <a:off x="7466649" y="404496"/>
        <a:ext cx="1543910" cy="1029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4DC6A-8624-4433-9338-40D7F1D56D0B}">
      <dsp:nvSpPr>
        <dsp:cNvPr id="0" name=""/>
        <dsp:cNvSpPr/>
      </dsp:nvSpPr>
      <dsp:spPr>
        <a:xfrm rot="5400000">
          <a:off x="1559414" y="229048"/>
          <a:ext cx="1524642" cy="1067249"/>
        </a:xfrm>
        <a:prstGeom prst="chevron">
          <a:avLst/>
        </a:prstGeom>
        <a:solidFill>
          <a:srgbClr val="65A2C5"/>
        </a:solidFill>
        <a:ln w="38100" cap="flat" cmpd="sng" algn="ctr">
          <a:solidFill>
            <a:srgbClr val="65A2C5"/>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smtClean="0">
              <a:latin typeface="微软雅黑" pitchFamily="34" charset="-122"/>
              <a:ea typeface="微软雅黑" pitchFamily="34" charset="-122"/>
            </a:rPr>
            <a:t>方</a:t>
          </a:r>
          <a:r>
            <a:rPr lang="zh-CN" altLang="en-US" sz="1800" b="1" kern="1200" dirty="0" smtClean="0">
              <a:latin typeface="微软雅黑" pitchFamily="34" charset="-122"/>
              <a:ea typeface="微软雅黑" pitchFamily="34" charset="-122"/>
            </a:rPr>
            <a:t>便</a:t>
          </a:r>
          <a:endParaRPr lang="zh-CN" altLang="en-US" sz="1800" b="1" kern="1200" dirty="0">
            <a:latin typeface="微软雅黑" pitchFamily="34" charset="-122"/>
            <a:ea typeface="微软雅黑" pitchFamily="34" charset="-122"/>
          </a:endParaRPr>
        </a:p>
      </dsp:txBody>
      <dsp:txXfrm rot="-5400000">
        <a:off x="1788111" y="533977"/>
        <a:ext cx="1067249" cy="457393"/>
      </dsp:txXfrm>
    </dsp:sp>
    <dsp:sp modelId="{75A61231-2897-4AF2-BFCE-D9F40FE2F32C}">
      <dsp:nvSpPr>
        <dsp:cNvPr id="0" name=""/>
        <dsp:cNvSpPr/>
      </dsp:nvSpPr>
      <dsp:spPr>
        <a:xfrm rot="5400000">
          <a:off x="4481489" y="-1611528"/>
          <a:ext cx="991017" cy="4254261"/>
        </a:xfrm>
        <a:prstGeom prst="round2SameRect">
          <a:avLst/>
        </a:prstGeom>
        <a:solidFill>
          <a:schemeClr val="lt1">
            <a:alpha val="90000"/>
            <a:hueOff val="0"/>
            <a:satOff val="0"/>
            <a:lumOff val="0"/>
            <a:alphaOff val="0"/>
          </a:schemeClr>
        </a:solidFill>
        <a:ln w="25400" cap="flat" cmpd="sng" algn="ctr">
          <a:solidFill>
            <a:srgbClr val="65A2C5"/>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学生和家长不需要在纸质合同上签名</a:t>
          </a:r>
          <a:r>
            <a:rPr lang="en-US" altLang="en-US" sz="1400" kern="1200" dirty="0" smtClean="0">
              <a:latin typeface="微软雅黑" pitchFamily="34" charset="-122"/>
              <a:ea typeface="微软雅黑" pitchFamily="34" charset="-122"/>
            </a:rPr>
            <a:t>4</a:t>
          </a:r>
          <a:r>
            <a:rPr lang="zh-CN" altLang="en-US" sz="1400" kern="1200" dirty="0" smtClean="0">
              <a:latin typeface="微软雅黑" pitchFamily="34" charset="-122"/>
              <a:ea typeface="微软雅黑" pitchFamily="34" charset="-122"/>
            </a:rPr>
            <a:t>次（纸质合同一式四份），仅需在签字板签名</a:t>
          </a:r>
          <a:r>
            <a:rPr lang="en-US" altLang="en-US" sz="1400" kern="1200" dirty="0" smtClean="0">
              <a:latin typeface="微软雅黑" pitchFamily="34" charset="-122"/>
              <a:ea typeface="微软雅黑" pitchFamily="34" charset="-122"/>
            </a:rPr>
            <a:t>1</a:t>
          </a:r>
          <a:r>
            <a:rPr lang="zh-CN" altLang="en-US" sz="1400" kern="1200" dirty="0" smtClean="0">
              <a:latin typeface="微软雅黑" pitchFamily="34" charset="-122"/>
              <a:ea typeface="微软雅黑" pitchFamily="34" charset="-122"/>
            </a:rPr>
            <a:t>次，较方便；</a:t>
          </a:r>
          <a:endParaRPr lang="zh-CN" altLang="en-US" sz="1400" kern="1200" dirty="0">
            <a:latin typeface="微软雅黑" pitchFamily="34" charset="-122"/>
            <a:ea typeface="微软雅黑" pitchFamily="34" charset="-122"/>
          </a:endParaRPr>
        </a:p>
      </dsp:txBody>
      <dsp:txXfrm rot="-5400000">
        <a:off x="2849868" y="68470"/>
        <a:ext cx="4205884" cy="894263"/>
      </dsp:txXfrm>
    </dsp:sp>
    <dsp:sp modelId="{CCA0FFAF-D446-4D69-9123-661286E48510}">
      <dsp:nvSpPr>
        <dsp:cNvPr id="0" name=""/>
        <dsp:cNvSpPr/>
      </dsp:nvSpPr>
      <dsp:spPr>
        <a:xfrm rot="5400000">
          <a:off x="1559414" y="1609570"/>
          <a:ext cx="1524642" cy="1067249"/>
        </a:xfrm>
        <a:prstGeom prst="chevron">
          <a:avLst/>
        </a:prstGeom>
        <a:solidFill>
          <a:srgbClr val="65A2C5"/>
        </a:solidFill>
        <a:ln w="38100" cap="flat" cmpd="sng" algn="ctr">
          <a:solidFill>
            <a:srgbClr val="65A2C5"/>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smtClean="0">
              <a:latin typeface="微软雅黑" pitchFamily="34" charset="-122"/>
              <a:ea typeface="微软雅黑" pitchFamily="34" charset="-122"/>
            </a:rPr>
            <a:t>准</a:t>
          </a:r>
          <a:r>
            <a:rPr lang="zh-CN" altLang="en-US" sz="1800" b="1" kern="1200" dirty="0" smtClean="0">
              <a:latin typeface="微软雅黑" pitchFamily="34" charset="-122"/>
              <a:ea typeface="微软雅黑" pitchFamily="34" charset="-122"/>
            </a:rPr>
            <a:t>确</a:t>
          </a:r>
          <a:endParaRPr lang="zh-CN" altLang="en-US" sz="1800" b="1" kern="1200" dirty="0">
            <a:latin typeface="微软雅黑" pitchFamily="34" charset="-122"/>
            <a:ea typeface="微软雅黑" pitchFamily="34" charset="-122"/>
          </a:endParaRPr>
        </a:p>
      </dsp:txBody>
      <dsp:txXfrm rot="-5400000">
        <a:off x="1788111" y="1914499"/>
        <a:ext cx="1067249" cy="457393"/>
      </dsp:txXfrm>
    </dsp:sp>
    <dsp:sp modelId="{4689F691-DB9A-4220-A425-DCA9D0456DC0}">
      <dsp:nvSpPr>
        <dsp:cNvPr id="0" name=""/>
        <dsp:cNvSpPr/>
      </dsp:nvSpPr>
      <dsp:spPr>
        <a:xfrm rot="5400000">
          <a:off x="4496273" y="-252625"/>
          <a:ext cx="991017" cy="4298211"/>
        </a:xfrm>
        <a:prstGeom prst="round2SameRect">
          <a:avLst/>
        </a:prstGeom>
        <a:solidFill>
          <a:schemeClr val="lt1">
            <a:alpha val="90000"/>
            <a:hueOff val="0"/>
            <a:satOff val="0"/>
            <a:lumOff val="0"/>
            <a:alphaOff val="0"/>
          </a:schemeClr>
        </a:solidFill>
        <a:ln w="25400" cap="flat" cmpd="sng" algn="ctr">
          <a:solidFill>
            <a:srgbClr val="65A2C5"/>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通过扫描仪读取并扫描身份证信息，提高了相关数据的准确性；</a:t>
          </a:r>
          <a:endParaRPr lang="zh-CN" altLang="en-US" sz="1400" kern="1200" dirty="0">
            <a:latin typeface="微软雅黑" pitchFamily="34" charset="-122"/>
            <a:ea typeface="微软雅黑" pitchFamily="34" charset="-122"/>
          </a:endParaRPr>
        </a:p>
      </dsp:txBody>
      <dsp:txXfrm rot="-5400000">
        <a:off x="2842677" y="1449348"/>
        <a:ext cx="4249834" cy="894263"/>
      </dsp:txXfrm>
    </dsp:sp>
    <dsp:sp modelId="{F3EA07D2-1F8B-4F0A-9FF0-24F16BCA9F35}">
      <dsp:nvSpPr>
        <dsp:cNvPr id="0" name=""/>
        <dsp:cNvSpPr/>
      </dsp:nvSpPr>
      <dsp:spPr>
        <a:xfrm rot="5400000">
          <a:off x="1559414" y="2990091"/>
          <a:ext cx="1524642" cy="1067249"/>
        </a:xfrm>
        <a:prstGeom prst="chevron">
          <a:avLst/>
        </a:prstGeom>
        <a:solidFill>
          <a:srgbClr val="65A2C5"/>
        </a:solidFill>
        <a:ln w="38100" cap="flat" cmpd="sng" algn="ctr">
          <a:solidFill>
            <a:srgbClr val="65A2C5"/>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smtClean="0">
              <a:latin typeface="微软雅黑" pitchFamily="34" charset="-122"/>
              <a:ea typeface="微软雅黑" pitchFamily="34" charset="-122"/>
            </a:rPr>
            <a:t>高</a:t>
          </a:r>
          <a:r>
            <a:rPr lang="zh-CN" altLang="en-US" sz="1800" b="1" kern="1200" dirty="0" smtClean="0">
              <a:latin typeface="微软雅黑" pitchFamily="34" charset="-122"/>
              <a:ea typeface="微软雅黑" pitchFamily="34" charset="-122"/>
            </a:rPr>
            <a:t>效</a:t>
          </a:r>
          <a:endParaRPr lang="zh-CN" altLang="en-US" sz="1800" b="1" kern="1200" dirty="0">
            <a:latin typeface="微软雅黑" pitchFamily="34" charset="-122"/>
            <a:ea typeface="微软雅黑" pitchFamily="34" charset="-122"/>
          </a:endParaRPr>
        </a:p>
      </dsp:txBody>
      <dsp:txXfrm rot="-5400000">
        <a:off x="1788111" y="3295020"/>
        <a:ext cx="1067249" cy="457393"/>
      </dsp:txXfrm>
    </dsp:sp>
    <dsp:sp modelId="{4C43591A-C656-45F1-ACD8-CECD8415F72F}">
      <dsp:nvSpPr>
        <dsp:cNvPr id="0" name=""/>
        <dsp:cNvSpPr/>
      </dsp:nvSpPr>
      <dsp:spPr>
        <a:xfrm rot="5400000">
          <a:off x="4515612" y="1150972"/>
          <a:ext cx="991017" cy="4332450"/>
        </a:xfrm>
        <a:prstGeom prst="round2SameRect">
          <a:avLst/>
        </a:prstGeom>
        <a:solidFill>
          <a:schemeClr val="lt1">
            <a:alpha val="90000"/>
            <a:hueOff val="0"/>
            <a:satOff val="0"/>
            <a:lumOff val="0"/>
            <a:alphaOff val="0"/>
          </a:schemeClr>
        </a:solidFill>
        <a:ln w="25400" cap="flat" cmpd="sng" algn="ctr">
          <a:solidFill>
            <a:srgbClr val="65A2C5"/>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分行和县级学生资助管理中心的电子公章存入信息管理系统后，生成电子合同时直接调用，免除了合同公章套印或逐份加盖的工作；</a:t>
          </a:r>
          <a:endParaRPr lang="zh-CN" altLang="en-US" sz="1400" kern="1200" dirty="0">
            <a:latin typeface="微软雅黑" pitchFamily="34" charset="-122"/>
            <a:ea typeface="微软雅黑" pitchFamily="34" charset="-122"/>
          </a:endParaRPr>
        </a:p>
      </dsp:txBody>
      <dsp:txXfrm rot="-5400000">
        <a:off x="2844896" y="2870066"/>
        <a:ext cx="4284073" cy="894263"/>
      </dsp:txXfrm>
    </dsp:sp>
    <dsp:sp modelId="{556A52C2-D37E-40CE-8822-990F4D6C95BE}">
      <dsp:nvSpPr>
        <dsp:cNvPr id="0" name=""/>
        <dsp:cNvSpPr/>
      </dsp:nvSpPr>
      <dsp:spPr>
        <a:xfrm rot="5400000">
          <a:off x="1559414" y="4370613"/>
          <a:ext cx="1524642" cy="1067249"/>
        </a:xfrm>
        <a:prstGeom prst="chevron">
          <a:avLst/>
        </a:prstGeom>
        <a:solidFill>
          <a:srgbClr val="65A2C5"/>
        </a:solidFill>
        <a:ln w="38100" cap="flat" cmpd="sng" algn="ctr">
          <a:solidFill>
            <a:srgbClr val="65A2C5"/>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itchFamily="34" charset="-122"/>
              <a:ea typeface="微软雅黑" pitchFamily="34" charset="-122"/>
            </a:rPr>
            <a:t>节省</a:t>
          </a:r>
          <a:endParaRPr lang="zh-CN" altLang="en-US" sz="1800" b="1" kern="1200" dirty="0">
            <a:latin typeface="微软雅黑" pitchFamily="34" charset="-122"/>
            <a:ea typeface="微软雅黑" pitchFamily="34" charset="-122"/>
          </a:endParaRPr>
        </a:p>
      </dsp:txBody>
      <dsp:txXfrm rot="-5400000">
        <a:off x="1788111" y="4675542"/>
        <a:ext cx="1067249" cy="457393"/>
      </dsp:txXfrm>
    </dsp:sp>
    <dsp:sp modelId="{4EE84D70-C664-40E3-B828-7065FADB5F85}">
      <dsp:nvSpPr>
        <dsp:cNvPr id="0" name=""/>
        <dsp:cNvSpPr/>
      </dsp:nvSpPr>
      <dsp:spPr>
        <a:xfrm rot="5400000">
          <a:off x="4533619" y="2462031"/>
          <a:ext cx="991017" cy="4370887"/>
        </a:xfrm>
        <a:prstGeom prst="round2SameRect">
          <a:avLst/>
        </a:prstGeom>
        <a:solidFill>
          <a:schemeClr val="lt1">
            <a:alpha val="90000"/>
            <a:hueOff val="0"/>
            <a:satOff val="0"/>
            <a:lumOff val="0"/>
            <a:alphaOff val="0"/>
          </a:schemeClr>
        </a:solidFill>
        <a:ln w="25400" cap="flat" cmpd="sng" algn="ctr">
          <a:solidFill>
            <a:srgbClr val="65A2C5"/>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借款合同及申请材料电子化存档，既节省空间，又减轻了档案管理工作量。</a:t>
          </a:r>
          <a:endParaRPr lang="zh-CN" altLang="en-US" sz="1400" kern="1200" dirty="0">
            <a:latin typeface="微软雅黑" pitchFamily="34" charset="-122"/>
            <a:ea typeface="微软雅黑" pitchFamily="34" charset="-122"/>
          </a:endParaRPr>
        </a:p>
      </dsp:txBody>
      <dsp:txXfrm rot="-5400000">
        <a:off x="2843685" y="4200343"/>
        <a:ext cx="4322510" cy="8942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770D96F-9F96-4D10-A0E7-101D557A39C6}" type="datetimeFigureOut">
              <a:rPr lang="zh-CN" altLang="en-US" smtClean="0"/>
              <a:t>2020/4/21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1477D7-AD87-427A-B6BD-E4B1C3C1E8D1}" type="slidenum">
              <a:rPr lang="zh-CN" altLang="en-US" smtClean="0"/>
              <a:t>‹#›</a:t>
            </a:fld>
            <a:endParaRPr lang="zh-CN" altLang="en-US"/>
          </a:p>
        </p:txBody>
      </p:sp>
    </p:spTree>
    <p:extLst>
      <p:ext uri="{BB962C8B-B14F-4D97-AF65-F5344CB8AC3E}">
        <p14:creationId xmlns:p14="http://schemas.microsoft.com/office/powerpoint/2010/main" val="3568149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770D96F-9F96-4D10-A0E7-101D557A39C6}" type="datetimeFigureOut">
              <a:rPr lang="zh-CN" altLang="en-US" smtClean="0"/>
              <a:t>2020/4/21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1477D7-AD87-427A-B6BD-E4B1C3C1E8D1}" type="slidenum">
              <a:rPr lang="zh-CN" altLang="en-US" smtClean="0"/>
              <a:t>‹#›</a:t>
            </a:fld>
            <a:endParaRPr lang="zh-CN" altLang="en-US"/>
          </a:p>
        </p:txBody>
      </p:sp>
    </p:spTree>
    <p:extLst>
      <p:ext uri="{BB962C8B-B14F-4D97-AF65-F5344CB8AC3E}">
        <p14:creationId xmlns:p14="http://schemas.microsoft.com/office/powerpoint/2010/main" val="163766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7" y="274639"/>
            <a:ext cx="3655008"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694" y="274639"/>
            <a:ext cx="10768198"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770D96F-9F96-4D10-A0E7-101D557A39C6}" type="datetimeFigureOut">
              <a:rPr lang="zh-CN" altLang="en-US" smtClean="0"/>
              <a:t>2020/4/21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1477D7-AD87-427A-B6BD-E4B1C3C1E8D1}" type="slidenum">
              <a:rPr lang="zh-CN" altLang="en-US" smtClean="0"/>
              <a:t>‹#›</a:t>
            </a:fld>
            <a:endParaRPr lang="zh-CN" altLang="en-US"/>
          </a:p>
        </p:txBody>
      </p:sp>
    </p:spTree>
    <p:extLst>
      <p:ext uri="{BB962C8B-B14F-4D97-AF65-F5344CB8AC3E}">
        <p14:creationId xmlns:p14="http://schemas.microsoft.com/office/powerpoint/2010/main" val="359292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770D96F-9F96-4D10-A0E7-101D557A39C6}" type="datetimeFigureOut">
              <a:rPr lang="zh-CN" altLang="en-US" smtClean="0"/>
              <a:t>2020/4/21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1477D7-AD87-427A-B6BD-E4B1C3C1E8D1}" type="slidenum">
              <a:rPr lang="zh-CN" altLang="en-US" smtClean="0"/>
              <a:t>‹#›</a:t>
            </a:fld>
            <a:endParaRPr lang="zh-CN" altLang="en-US"/>
          </a:p>
        </p:txBody>
      </p:sp>
    </p:spTree>
    <p:extLst>
      <p:ext uri="{BB962C8B-B14F-4D97-AF65-F5344CB8AC3E}">
        <p14:creationId xmlns:p14="http://schemas.microsoft.com/office/powerpoint/2010/main" val="383229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770D96F-9F96-4D10-A0E7-101D557A39C6}" type="datetimeFigureOut">
              <a:rPr lang="zh-CN" altLang="en-US" smtClean="0"/>
              <a:t>2020/4/21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1477D7-AD87-427A-B6BD-E4B1C3C1E8D1}" type="slidenum">
              <a:rPr lang="zh-CN" altLang="en-US" smtClean="0"/>
              <a:t>‹#›</a:t>
            </a:fld>
            <a:endParaRPr lang="zh-CN" altLang="en-US"/>
          </a:p>
        </p:txBody>
      </p:sp>
    </p:spTree>
    <p:extLst>
      <p:ext uri="{BB962C8B-B14F-4D97-AF65-F5344CB8AC3E}">
        <p14:creationId xmlns:p14="http://schemas.microsoft.com/office/powerpoint/2010/main" val="424451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770D96F-9F96-4D10-A0E7-101D557A39C6}" type="datetimeFigureOut">
              <a:rPr lang="zh-CN" altLang="en-US" smtClean="0"/>
              <a:t>2020/4/21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1477D7-AD87-427A-B6BD-E4B1C3C1E8D1}" type="slidenum">
              <a:rPr lang="zh-CN" altLang="en-US" smtClean="0"/>
              <a:t>‹#›</a:t>
            </a:fld>
            <a:endParaRPr lang="zh-CN" altLang="en-US"/>
          </a:p>
        </p:txBody>
      </p:sp>
    </p:spTree>
    <p:extLst>
      <p:ext uri="{BB962C8B-B14F-4D97-AF65-F5344CB8AC3E}">
        <p14:creationId xmlns:p14="http://schemas.microsoft.com/office/powerpoint/2010/main" val="113075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770D96F-9F96-4D10-A0E7-101D557A39C6}" type="datetimeFigureOut">
              <a:rPr lang="zh-CN" altLang="en-US" smtClean="0"/>
              <a:t>2020/4/21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1477D7-AD87-427A-B6BD-E4B1C3C1E8D1}" type="slidenum">
              <a:rPr lang="zh-CN" altLang="en-US" smtClean="0"/>
              <a:t>‹#›</a:t>
            </a:fld>
            <a:endParaRPr lang="zh-CN" altLang="en-US"/>
          </a:p>
        </p:txBody>
      </p:sp>
    </p:spTree>
    <p:extLst>
      <p:ext uri="{BB962C8B-B14F-4D97-AF65-F5344CB8AC3E}">
        <p14:creationId xmlns:p14="http://schemas.microsoft.com/office/powerpoint/2010/main" val="4141398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770D96F-9F96-4D10-A0E7-101D557A39C6}" type="datetimeFigureOut">
              <a:rPr lang="zh-CN" altLang="en-US" smtClean="0"/>
              <a:t>2020/4/21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1477D7-AD87-427A-B6BD-E4B1C3C1E8D1}" type="slidenum">
              <a:rPr lang="zh-CN" altLang="en-US" smtClean="0"/>
              <a:t>‹#›</a:t>
            </a:fld>
            <a:endParaRPr lang="zh-CN" altLang="en-US"/>
          </a:p>
        </p:txBody>
      </p:sp>
    </p:spTree>
    <p:extLst>
      <p:ext uri="{BB962C8B-B14F-4D97-AF65-F5344CB8AC3E}">
        <p14:creationId xmlns:p14="http://schemas.microsoft.com/office/powerpoint/2010/main" val="82771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770D96F-9F96-4D10-A0E7-101D557A39C6}" type="datetimeFigureOut">
              <a:rPr lang="zh-CN" altLang="en-US" smtClean="0"/>
              <a:t>2020/4/21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1477D7-AD87-427A-B6BD-E4B1C3C1E8D1}" type="slidenum">
              <a:rPr lang="zh-CN" altLang="en-US" smtClean="0"/>
              <a:t>‹#›</a:t>
            </a:fld>
            <a:endParaRPr lang="zh-CN" altLang="en-US"/>
          </a:p>
        </p:txBody>
      </p:sp>
    </p:spTree>
    <p:extLst>
      <p:ext uri="{BB962C8B-B14F-4D97-AF65-F5344CB8AC3E}">
        <p14:creationId xmlns:p14="http://schemas.microsoft.com/office/powerpoint/2010/main" val="311993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770D96F-9F96-4D10-A0E7-101D557A39C6}" type="datetimeFigureOut">
              <a:rPr lang="zh-CN" altLang="en-US" smtClean="0"/>
              <a:t>2020/4/21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1477D7-AD87-427A-B6BD-E4B1C3C1E8D1}" type="slidenum">
              <a:rPr lang="zh-CN" altLang="en-US" smtClean="0"/>
              <a:t>‹#›</a:t>
            </a:fld>
            <a:endParaRPr lang="zh-CN" altLang="en-US"/>
          </a:p>
        </p:txBody>
      </p:sp>
    </p:spTree>
    <p:extLst>
      <p:ext uri="{BB962C8B-B14F-4D97-AF65-F5344CB8AC3E}">
        <p14:creationId xmlns:p14="http://schemas.microsoft.com/office/powerpoint/2010/main" val="315692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770D96F-9F96-4D10-A0E7-101D557A39C6}" type="datetimeFigureOut">
              <a:rPr lang="zh-CN" altLang="en-US" smtClean="0"/>
              <a:t>2020/4/21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1477D7-AD87-427A-B6BD-E4B1C3C1E8D1}" type="slidenum">
              <a:rPr lang="zh-CN" altLang="en-US" smtClean="0"/>
              <a:t>‹#›</a:t>
            </a:fld>
            <a:endParaRPr lang="zh-CN" altLang="en-US"/>
          </a:p>
        </p:txBody>
      </p:sp>
    </p:spTree>
    <p:extLst>
      <p:ext uri="{BB962C8B-B14F-4D97-AF65-F5344CB8AC3E}">
        <p14:creationId xmlns:p14="http://schemas.microsoft.com/office/powerpoint/2010/main" val="421817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0D96F-9F96-4D10-A0E7-101D557A39C6}" type="datetimeFigureOut">
              <a:rPr lang="zh-CN" altLang="en-US" smtClean="0"/>
              <a:t>2020/4/21</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477D7-AD87-427A-B6BD-E4B1C3C1E8D1}" type="slidenum">
              <a:rPr lang="zh-CN" altLang="en-US" smtClean="0"/>
              <a:t>‹#›</a:t>
            </a:fld>
            <a:endParaRPr lang="zh-CN" altLang="en-US"/>
          </a:p>
        </p:txBody>
      </p:sp>
    </p:spTree>
    <p:extLst>
      <p:ext uri="{BB962C8B-B14F-4D97-AF65-F5344CB8AC3E}">
        <p14:creationId xmlns:p14="http://schemas.microsoft.com/office/powerpoint/2010/main" val="3087077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5.jpeg"/><Relationship Id="rId4" Type="http://schemas.openxmlformats.org/officeDocument/2006/relationships/diagramQuickStyle" Target="../diagrams/quickStyle2.xml"/><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s.cdb.com.cn/" TargetMode="External"/><Relationship Id="rId2" Type="http://schemas.openxmlformats.org/officeDocument/2006/relationships/hyperlink" Target="http://www.csls.cdb.com.cn/" TargetMode="External"/><Relationship Id="rId1" Type="http://schemas.openxmlformats.org/officeDocument/2006/relationships/slideLayout" Target="../slideLayouts/slideLayout2.xml"/><Relationship Id="rId4" Type="http://schemas.openxmlformats.org/officeDocument/2006/relationships/hyperlink" Target="http://www.csls.cdb.com.cn/lxf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接连接符 5"/>
          <p:cNvSpPr>
            <a:spLocks noChangeShapeType="1"/>
          </p:cNvSpPr>
          <p:nvPr/>
        </p:nvSpPr>
        <p:spPr bwMode="auto">
          <a:xfrm flipH="1">
            <a:off x="2854846" y="1777258"/>
            <a:ext cx="793" cy="3446359"/>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5" name="椭圆 6"/>
          <p:cNvSpPr>
            <a:spLocks noChangeArrowheads="1"/>
          </p:cNvSpPr>
          <p:nvPr/>
        </p:nvSpPr>
        <p:spPr bwMode="auto">
          <a:xfrm>
            <a:off x="2742927" y="2418454"/>
            <a:ext cx="223838" cy="223837"/>
          </a:xfrm>
          <a:prstGeom prst="ellipse">
            <a:avLst/>
          </a:prstGeom>
          <a:solidFill>
            <a:srgbClr val="FF0000"/>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6" name="椭圆 7"/>
          <p:cNvSpPr>
            <a:spLocks noChangeArrowheads="1"/>
          </p:cNvSpPr>
          <p:nvPr/>
        </p:nvSpPr>
        <p:spPr bwMode="auto">
          <a:xfrm>
            <a:off x="2742927" y="4157755"/>
            <a:ext cx="223837" cy="207963"/>
          </a:xfrm>
          <a:prstGeom prst="ellipse">
            <a:avLst/>
          </a:prstGeom>
          <a:solidFill>
            <a:srgbClr val="FFC000"/>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7" name="椭圆 8"/>
          <p:cNvSpPr>
            <a:spLocks noChangeArrowheads="1"/>
          </p:cNvSpPr>
          <p:nvPr/>
        </p:nvSpPr>
        <p:spPr bwMode="auto">
          <a:xfrm>
            <a:off x="2742926" y="4730080"/>
            <a:ext cx="223837" cy="223838"/>
          </a:xfrm>
          <a:prstGeom prst="ellipse">
            <a:avLst/>
          </a:prstGeom>
          <a:solidFill>
            <a:srgbClr val="00B050"/>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8" name="文本框 9"/>
          <p:cNvSpPr>
            <a:spLocks noChangeArrowheads="1"/>
          </p:cNvSpPr>
          <p:nvPr/>
        </p:nvSpPr>
        <p:spPr bwMode="auto">
          <a:xfrm>
            <a:off x="3717156" y="2225674"/>
            <a:ext cx="485261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zh-CN" altLang="en-US" sz="2800" b="1" smtClean="0">
                <a:solidFill>
                  <a:srgbClr val="0AAEEA"/>
                </a:solidFill>
                <a:latin typeface="微软雅黑" pitchFamily="34" charset="-122"/>
                <a:ea typeface="微软雅黑" pitchFamily="34" charset="-122"/>
                <a:sym typeface="微软雅黑" pitchFamily="34" charset="-122"/>
              </a:rPr>
              <a:t>生源地信用助学</a:t>
            </a:r>
            <a:r>
              <a:rPr lang="zh-CN" altLang="en-US" sz="2800" b="1" dirty="0" smtClean="0">
                <a:solidFill>
                  <a:srgbClr val="0AAEEA"/>
                </a:solidFill>
                <a:latin typeface="微软雅黑" pitchFamily="34" charset="-122"/>
                <a:ea typeface="微软雅黑" pitchFamily="34" charset="-122"/>
                <a:sym typeface="微软雅黑" pitchFamily="34" charset="-122"/>
              </a:rPr>
              <a:t>贷款业务介绍</a:t>
            </a:r>
            <a:endParaRPr lang="zh-CN" altLang="en-US" sz="2800" b="1" dirty="0">
              <a:solidFill>
                <a:srgbClr val="0AAEEA"/>
              </a:solidFill>
              <a:latin typeface="微软雅黑" pitchFamily="34" charset="-122"/>
              <a:ea typeface="微软雅黑" pitchFamily="34" charset="-122"/>
              <a:sym typeface="微软雅黑" pitchFamily="34" charset="-122"/>
            </a:endParaRPr>
          </a:p>
        </p:txBody>
      </p:sp>
      <p:sp>
        <p:nvSpPr>
          <p:cNvPr id="9" name="文本框 11"/>
          <p:cNvSpPr>
            <a:spLocks noChangeArrowheads="1"/>
          </p:cNvSpPr>
          <p:nvPr/>
        </p:nvSpPr>
        <p:spPr bwMode="auto">
          <a:xfrm>
            <a:off x="4768997" y="4077072"/>
            <a:ext cx="2723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800" b="1" smtClean="0">
                <a:latin typeface="微软雅黑" pitchFamily="34" charset="-122"/>
                <a:ea typeface="微软雅黑" pitchFamily="34" charset="-122"/>
                <a:sym typeface="微软雅黑" pitchFamily="34" charset="-122"/>
              </a:rPr>
              <a:t>国家开发银行河北省分行</a:t>
            </a:r>
            <a:endParaRPr lang="en-US" altLang="zh-CN" sz="1800" b="1" dirty="0" smtClean="0">
              <a:latin typeface="微软雅黑" pitchFamily="34" charset="-122"/>
              <a:ea typeface="微软雅黑" pitchFamily="34" charset="-122"/>
              <a:sym typeface="微软雅黑" pitchFamily="34" charset="-122"/>
            </a:endParaRPr>
          </a:p>
        </p:txBody>
      </p:sp>
      <p:pic>
        <p:nvPicPr>
          <p:cNvPr id="11" name="图片 18" descr="老行徽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204" y="373369"/>
            <a:ext cx="2389188"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2"/>
          <p:cNvSpPr>
            <a:spLocks noChangeArrowheads="1"/>
          </p:cNvSpPr>
          <p:nvPr/>
        </p:nvSpPr>
        <p:spPr bwMode="auto">
          <a:xfrm>
            <a:off x="5545414" y="4630928"/>
            <a:ext cx="11960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800" b="1" smtClean="0">
                <a:latin typeface="微软雅黑" pitchFamily="34" charset="-122"/>
                <a:ea typeface="微软雅黑" pitchFamily="34" charset="-122"/>
                <a:sym typeface="微软雅黑" pitchFamily="34" charset="-122"/>
              </a:rPr>
              <a:t>2020</a:t>
            </a:r>
            <a:r>
              <a:rPr lang="zh-CN" altLang="en-US" sz="1800" b="1" smtClean="0">
                <a:latin typeface="微软雅黑" pitchFamily="34" charset="-122"/>
                <a:ea typeface="微软雅黑" pitchFamily="34" charset="-122"/>
                <a:sym typeface="微软雅黑" pitchFamily="34" charset="-122"/>
              </a:rPr>
              <a:t>年</a:t>
            </a:r>
            <a:endParaRPr lang="en-US" altLang="zh-CN" sz="1800" b="1" dirty="0" smtClean="0">
              <a:latin typeface="微软雅黑" pitchFamily="34" charset="-122"/>
              <a:ea typeface="微软雅黑" pitchFamily="34" charset="-122"/>
              <a:sym typeface="微软雅黑" pitchFamily="34" charset="-122"/>
            </a:endParaRPr>
          </a:p>
        </p:txBody>
      </p:sp>
      <p:sp>
        <p:nvSpPr>
          <p:cNvPr id="13" name="页脚占位符 1"/>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国家开发银行河北省分行</a:t>
            </a:r>
            <a:endParaRPr lang="zh-CN" altLang="en-US" dirty="0">
              <a:latin typeface="Arial" pitchFamily="34" charset="0"/>
            </a:endParaRPr>
          </a:p>
        </p:txBody>
      </p:sp>
      <p:sp>
        <p:nvSpPr>
          <p:cNvPr id="14" name="灯片编号占位符 2"/>
          <p:cNvSpPr>
            <a:spLocks noGrp="1"/>
          </p:cNvSpPr>
          <p:nvPr>
            <p:ph type="sldNum" sz="quarter" idx="12"/>
          </p:nvPr>
        </p:nvSpPr>
        <p:spPr>
          <a:xfrm>
            <a:off x="9347200" y="0"/>
            <a:ext cx="2844800" cy="365125"/>
          </a:xfrm>
        </p:spPr>
        <p:txBody>
          <a:bodyPr/>
          <a:lstStyle/>
          <a:p>
            <a:pPr>
              <a:defRPr/>
            </a:pPr>
            <a:fld id="{50A7D6EC-BC01-493E-9D1E-6C7A7B16C25B}" type="slidenum">
              <a:rPr lang="zh-CN" altLang="en-US" smtClean="0"/>
              <a:pPr>
                <a:defRPr/>
              </a:pPr>
              <a:t>1</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1285412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a:xfrm>
            <a:off x="9347200" y="0"/>
            <a:ext cx="2844800" cy="365125"/>
          </a:xfrm>
        </p:spPr>
        <p:txBody>
          <a:bodyPr/>
          <a:lstStyle/>
          <a:p>
            <a:pPr>
              <a:defRPr/>
            </a:pPr>
            <a:fld id="{50A7D6EC-BC01-493E-9D1E-6C7A7B16C25B}" type="slidenum">
              <a:rPr lang="zh-CN" altLang="en-US" smtClean="0"/>
              <a:pPr>
                <a:defRPr/>
              </a:pPr>
              <a:t>10</a:t>
            </a:fld>
            <a:endParaRPr lang="zh-CN" altLang="en-US" sz="1800">
              <a:solidFill>
                <a:schemeClr val="tx1"/>
              </a:solidFill>
              <a:latin typeface="Arial" pitchFamily="34" charset="0"/>
              <a:ea typeface="+mn-ea"/>
            </a:endParaRPr>
          </a:p>
        </p:txBody>
      </p:sp>
      <p:sp>
        <p:nvSpPr>
          <p:cNvPr id="8" name="矩形 7"/>
          <p:cNvSpPr>
            <a:spLocks noChangeArrowheads="1"/>
          </p:cNvSpPr>
          <p:nvPr/>
        </p:nvSpPr>
        <p:spPr bwMode="auto">
          <a:xfrm>
            <a:off x="452437" y="288925"/>
            <a:ext cx="6434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rgbClr val="C00000"/>
                </a:solidFill>
                <a:latin typeface="微软雅黑" pitchFamily="34" charset="-122"/>
                <a:ea typeface="微软雅黑" pitchFamily="34" charset="-122"/>
                <a:sym typeface="微软雅黑" pitchFamily="34" charset="-122"/>
              </a:rPr>
              <a:t>四、贷款申请（续）</a:t>
            </a:r>
          </a:p>
        </p:txBody>
      </p:sp>
      <p:sp>
        <p:nvSpPr>
          <p:cNvPr id="9" name="页脚占位符 2"/>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国家开发银行河北省分行</a:t>
            </a:r>
            <a:endParaRPr lang="zh-CN" altLang="en-US" dirty="0" smtClean="0">
              <a:latin typeface="Arial" pitchFamily="34" charset="0"/>
            </a:endParaRPr>
          </a:p>
        </p:txBody>
      </p:sp>
      <p:sp>
        <p:nvSpPr>
          <p:cNvPr id="1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矩形 12"/>
          <p:cNvSpPr/>
          <p:nvPr/>
        </p:nvSpPr>
        <p:spPr>
          <a:xfrm>
            <a:off x="4655046" y="400036"/>
            <a:ext cx="2069797" cy="369332"/>
          </a:xfrm>
          <a:prstGeom prst="rect">
            <a:avLst/>
          </a:prstGeom>
        </p:spPr>
        <p:txBody>
          <a:bodyPr wrap="none">
            <a:spAutoFit/>
          </a:bodyPr>
          <a:lstStyle/>
          <a:p>
            <a:r>
              <a:rPr lang="zh-CN" altLang="en-US" b="1" smtClean="0">
                <a:solidFill>
                  <a:srgbClr val="0AAEEA"/>
                </a:solidFill>
                <a:latin typeface="微软雅黑" pitchFamily="34" charset="-122"/>
                <a:ea typeface="微软雅黑" pitchFamily="34" charset="-122"/>
                <a:sym typeface="微软雅黑" pitchFamily="34" charset="-122"/>
              </a:rPr>
              <a:t>申贷流程</a:t>
            </a:r>
            <a:r>
              <a:rPr lang="en-US" altLang="zh-CN" b="1" smtClean="0">
                <a:solidFill>
                  <a:srgbClr val="0AAEEA"/>
                </a:solidFill>
                <a:latin typeface="微软雅黑" pitchFamily="34" charset="-122"/>
                <a:ea typeface="微软雅黑" pitchFamily="34" charset="-122"/>
                <a:sym typeface="微软雅黑" pitchFamily="34" charset="-122"/>
              </a:rPr>
              <a:t>——</a:t>
            </a:r>
            <a:r>
              <a:rPr lang="zh-CN" altLang="en-US" b="1" smtClean="0">
                <a:solidFill>
                  <a:srgbClr val="0AAEEA"/>
                </a:solidFill>
                <a:latin typeface="微软雅黑" pitchFamily="34" charset="-122"/>
                <a:ea typeface="微软雅黑" pitchFamily="34" charset="-122"/>
                <a:sym typeface="微软雅黑" pitchFamily="34" charset="-122"/>
              </a:rPr>
              <a:t>首贷</a:t>
            </a:r>
            <a:endParaRPr lang="zh-CN" altLang="en-US" b="1" dirty="0">
              <a:solidFill>
                <a:srgbClr val="0AAEEA"/>
              </a:solidFill>
              <a:latin typeface="微软雅黑" pitchFamily="34" charset="-122"/>
              <a:ea typeface="微软雅黑" pitchFamily="34" charset="-122"/>
              <a:sym typeface="微软雅黑" pitchFamily="34" charset="-122"/>
            </a:endParaRPr>
          </a:p>
        </p:txBody>
      </p:sp>
      <p:sp>
        <p:nvSpPr>
          <p:cNvPr id="18" name="椭圆 23"/>
          <p:cNvSpPr>
            <a:spLocks noChangeArrowheads="1"/>
          </p:cNvSpPr>
          <p:nvPr/>
        </p:nvSpPr>
        <p:spPr bwMode="auto">
          <a:xfrm>
            <a:off x="927100" y="1262065"/>
            <a:ext cx="225425" cy="225425"/>
          </a:xfrm>
          <a:prstGeom prst="ellipse">
            <a:avLst/>
          </a:prstGeom>
          <a:solidFill>
            <a:srgbClr val="65A2C5"/>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19" name="直接连接符 20"/>
          <p:cNvSpPr>
            <a:spLocks noChangeShapeType="1"/>
          </p:cNvSpPr>
          <p:nvPr/>
        </p:nvSpPr>
        <p:spPr bwMode="auto">
          <a:xfrm>
            <a:off x="1366838" y="1671638"/>
            <a:ext cx="41005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文本框 2"/>
          <p:cNvSpPr>
            <a:spLocks noChangeArrowheads="1"/>
          </p:cNvSpPr>
          <p:nvPr/>
        </p:nvSpPr>
        <p:spPr bwMode="auto">
          <a:xfrm>
            <a:off x="1368426" y="1161258"/>
            <a:ext cx="9667874"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65A2C5"/>
                </a:solidFill>
                <a:latin typeface="微软雅黑" pitchFamily="34" charset="-122"/>
                <a:ea typeface="微软雅黑" pitchFamily="34" charset="-122"/>
              </a:rPr>
              <a:t>生源地助学贷款办理流程</a:t>
            </a:r>
            <a:endParaRPr lang="zh-CN" altLang="en-US" sz="2200" b="1" dirty="0">
              <a:solidFill>
                <a:srgbClr val="65A2C5"/>
              </a:solidFill>
              <a:latin typeface="微软雅黑" pitchFamily="34" charset="-122"/>
              <a:ea typeface="微软雅黑" pitchFamily="34" charset="-122"/>
            </a:endParaRPr>
          </a:p>
        </p:txBody>
      </p:sp>
      <p:graphicFrame>
        <p:nvGraphicFramePr>
          <p:cNvPr id="21" name="对象 20"/>
          <p:cNvGraphicFramePr>
            <a:graphicFrameLocks noChangeAspect="1"/>
          </p:cNvGraphicFramePr>
          <p:nvPr>
            <p:extLst>
              <p:ext uri="{D42A27DB-BD31-4B8C-83A1-F6EECF244321}">
                <p14:modId xmlns:p14="http://schemas.microsoft.com/office/powerpoint/2010/main" val="3555145936"/>
              </p:ext>
            </p:extLst>
          </p:nvPr>
        </p:nvGraphicFramePr>
        <p:xfrm>
          <a:off x="4865052" y="1671638"/>
          <a:ext cx="6870746" cy="4568032"/>
        </p:xfrm>
        <a:graphic>
          <a:graphicData uri="http://schemas.openxmlformats.org/presentationml/2006/ole">
            <mc:AlternateContent xmlns:mc="http://schemas.openxmlformats.org/markup-compatibility/2006">
              <mc:Choice xmlns:v="urn:schemas-microsoft-com:vml" Requires="v">
                <p:oleObj spid="_x0000_s4112" name="Visio" r:id="rId3" imgW="7414609" imgH="4930740" progId="Visio.Drawing.11">
                  <p:embed/>
                </p:oleObj>
              </mc:Choice>
              <mc:Fallback>
                <p:oleObj name="Visio" r:id="rId3" imgW="7414609" imgH="4930740" progId="Visio.Drawing.11">
                  <p:embed/>
                  <p:pic>
                    <p:nvPicPr>
                      <p:cNvPr id="0" name=""/>
                      <p:cNvPicPr>
                        <a:picLocks noChangeAspect="1" noChangeArrowheads="1"/>
                      </p:cNvPicPr>
                      <p:nvPr/>
                    </p:nvPicPr>
                    <p:blipFill>
                      <a:blip r:embed="rId4"/>
                      <a:srcRect/>
                      <a:stretch>
                        <a:fillRect/>
                      </a:stretch>
                    </p:blipFill>
                    <p:spPr bwMode="auto">
                      <a:xfrm>
                        <a:off x="4865052" y="1671638"/>
                        <a:ext cx="6870746" cy="4568032"/>
                      </a:xfrm>
                      <a:prstGeom prst="rect">
                        <a:avLst/>
                      </a:prstGeom>
                      <a:noFill/>
                      <a:ln>
                        <a:noFill/>
                      </a:ln>
                    </p:spPr>
                  </p:pic>
                </p:oleObj>
              </mc:Fallback>
            </mc:AlternateContent>
          </a:graphicData>
        </a:graphic>
      </p:graphicFrame>
      <p:sp>
        <p:nvSpPr>
          <p:cNvPr id="22" name="矩形 21"/>
          <p:cNvSpPr/>
          <p:nvPr/>
        </p:nvSpPr>
        <p:spPr>
          <a:xfrm>
            <a:off x="1366839" y="1828849"/>
            <a:ext cx="3348036" cy="4401205"/>
          </a:xfrm>
          <a:prstGeom prst="rect">
            <a:avLst/>
          </a:prstGeom>
        </p:spPr>
        <p:txBody>
          <a:bodyPr wrap="square">
            <a:spAutoFit/>
          </a:bodyPr>
          <a:lstStyle/>
          <a:p>
            <a:r>
              <a:rPr lang="zh-CN" altLang="en-US" sz="2000" dirty="0" smtClean="0">
                <a:latin typeface="微软雅黑" pitchFamily="34" charset="-122"/>
                <a:ea typeface="微软雅黑" pitchFamily="34" charset="-122"/>
              </a:rPr>
              <a:t>受理分预申请和现场受理两种模式。</a:t>
            </a:r>
            <a:endParaRPr lang="en-US" altLang="zh-CN" sz="2000" dirty="0" smtClean="0">
              <a:latin typeface="微软雅黑" pitchFamily="34" charset="-122"/>
              <a:ea typeface="微软雅黑" pitchFamily="34" charset="-122"/>
            </a:endParaRPr>
          </a:p>
          <a:p>
            <a:pPr marL="342900" indent="-342900">
              <a:buFont typeface="Wingdings" pitchFamily="2" charset="2"/>
              <a:buChar char="l"/>
            </a:pPr>
            <a:r>
              <a:rPr lang="zh-CN" altLang="en-US" sz="2000" dirty="0" smtClean="0">
                <a:latin typeface="微软雅黑" pitchFamily="34" charset="-122"/>
                <a:ea typeface="微软雅黑" pitchFamily="34" charset="-122"/>
              </a:rPr>
              <a:t>预申请学生由高中承担资格审查工作，录入预申请系统的学生无需再次进行资格审查。</a:t>
            </a:r>
            <a:endParaRPr lang="en-US" altLang="zh-CN" sz="2000" dirty="0" smtClean="0">
              <a:latin typeface="微软雅黑" pitchFamily="34" charset="-122"/>
              <a:ea typeface="微软雅黑" pitchFamily="34" charset="-122"/>
            </a:endParaRPr>
          </a:p>
          <a:p>
            <a:pPr marL="342900" indent="-342900">
              <a:buFont typeface="Wingdings" pitchFamily="2" charset="2"/>
              <a:buChar char="l"/>
            </a:pPr>
            <a:r>
              <a:rPr lang="zh-CN" altLang="en-US" sz="2000" dirty="0">
                <a:latin typeface="微软雅黑" pitchFamily="34" charset="-122"/>
                <a:ea typeface="微软雅黑" pitchFamily="34" charset="-122"/>
              </a:rPr>
              <a:t>现</a:t>
            </a:r>
            <a:r>
              <a:rPr lang="zh-CN" altLang="en-US" sz="2000" dirty="0" smtClean="0">
                <a:latin typeface="微软雅黑" pitchFamily="34" charset="-122"/>
                <a:ea typeface="微软雅黑" pitchFamily="34" charset="-122"/>
              </a:rPr>
              <a:t>场申请的</a:t>
            </a:r>
            <a:r>
              <a:rPr lang="zh-CN" altLang="en-US" sz="2000" dirty="0">
                <a:latin typeface="微软雅黑" pitchFamily="34" charset="-122"/>
                <a:ea typeface="微软雅黑" pitchFamily="34" charset="-122"/>
              </a:rPr>
              <a:t>学生进行资格</a:t>
            </a:r>
            <a:r>
              <a:rPr lang="zh-CN" altLang="en-US" sz="2000" dirty="0" smtClean="0">
                <a:latin typeface="微软雅黑" pitchFamily="34" charset="-122"/>
                <a:ea typeface="微软雅黑" pitchFamily="34" charset="-122"/>
              </a:rPr>
              <a:t>认定后到县级资助中心现场办理并签订合同。</a:t>
            </a:r>
            <a:endParaRPr lang="en-US" altLang="zh-CN" sz="2000" dirty="0" smtClean="0">
              <a:latin typeface="微软雅黑" pitchFamily="34" charset="-122"/>
              <a:ea typeface="微软雅黑" pitchFamily="34" charset="-122"/>
            </a:endParaRPr>
          </a:p>
          <a:p>
            <a:pPr marL="342900" indent="-342900">
              <a:buFont typeface="Wingdings" pitchFamily="2" charset="2"/>
              <a:buChar char="l"/>
            </a:pPr>
            <a:r>
              <a:rPr lang="zh-CN" altLang="en-US" sz="2000" dirty="0">
                <a:latin typeface="微软雅黑" pitchFamily="34" charset="-122"/>
                <a:ea typeface="微软雅黑" pitchFamily="34" charset="-122"/>
              </a:rPr>
              <a:t>县</a:t>
            </a:r>
            <a:r>
              <a:rPr lang="zh-CN" altLang="en-US" sz="2000" dirty="0" smtClean="0">
                <a:latin typeface="微软雅黑" pitchFamily="34" charset="-122"/>
                <a:ea typeface="微软雅黑" pitchFamily="34" charset="-122"/>
              </a:rPr>
              <a:t>级资助中心审查资格和相关材料后，将当年办理的合同提交省中心。</a:t>
            </a:r>
            <a:endParaRPr lang="en-US" altLang="zh-CN" sz="2000" dirty="0" smtClean="0">
              <a:latin typeface="微软雅黑" pitchFamily="34" charset="-122"/>
              <a:ea typeface="微软雅黑" pitchFamily="34" charset="-122"/>
            </a:endParaRPr>
          </a:p>
          <a:p>
            <a:pPr marL="342900" indent="-342900">
              <a:buFont typeface="Wingdings" pitchFamily="2" charset="2"/>
              <a:buChar char="l"/>
            </a:pPr>
            <a:r>
              <a:rPr lang="zh-CN" altLang="en-US" sz="2000" dirty="0">
                <a:latin typeface="微软雅黑" pitchFamily="34" charset="-122"/>
                <a:ea typeface="微软雅黑" pitchFamily="34" charset="-122"/>
              </a:rPr>
              <a:t>省中</a:t>
            </a:r>
            <a:r>
              <a:rPr lang="zh-CN" altLang="en-US" sz="2000" dirty="0" smtClean="0">
                <a:latin typeface="微软雅黑" pitchFamily="34" charset="-122"/>
                <a:ea typeface="微软雅黑" pitchFamily="34" charset="-122"/>
              </a:rPr>
              <a:t>心汇总全省合同提交分行。</a:t>
            </a:r>
            <a:endParaRPr lang="zh-CN" altLang="zh-CN" sz="2000" dirty="0">
              <a:latin typeface="微软雅黑" pitchFamily="34" charset="-122"/>
              <a:ea typeface="微软雅黑" pitchFamily="34" charset="-122"/>
            </a:endParaRPr>
          </a:p>
        </p:txBody>
      </p:sp>
      <p:sp>
        <p:nvSpPr>
          <p:cNvPr id="23" name="直接连接符 22"/>
          <p:cNvSpPr>
            <a:spLocks noChangeShapeType="1"/>
          </p:cNvSpPr>
          <p:nvPr/>
        </p:nvSpPr>
        <p:spPr bwMode="auto">
          <a:xfrm>
            <a:off x="1034255" y="1019175"/>
            <a:ext cx="11113" cy="5646738"/>
          </a:xfrm>
          <a:prstGeom prst="line">
            <a:avLst/>
          </a:prstGeom>
          <a:noFill/>
          <a:ln w="38100" cap="rnd">
            <a:solidFill>
              <a:srgbClr val="65A2C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3600211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1"/>
          <p:cNvSpPr>
            <a:spLocks noGrp="1"/>
          </p:cNvSpPr>
          <p:nvPr>
            <p:ph type="sldNum" sz="quarter" idx="12"/>
          </p:nvPr>
        </p:nvSpPr>
        <p:spPr>
          <a:xfrm>
            <a:off x="9347200" y="0"/>
            <a:ext cx="2844800" cy="365125"/>
          </a:xfrm>
        </p:spPr>
        <p:txBody>
          <a:bodyPr/>
          <a:lstStyle/>
          <a:p>
            <a:pPr>
              <a:defRPr/>
            </a:pPr>
            <a:fld id="{50A7D6EC-BC01-493E-9D1E-6C7A7B16C25B}" type="slidenum">
              <a:rPr lang="zh-CN" altLang="en-US" smtClean="0"/>
              <a:pPr>
                <a:defRPr/>
              </a:pPr>
              <a:t>11</a:t>
            </a:fld>
            <a:endParaRPr lang="zh-CN" altLang="en-US" sz="1800">
              <a:solidFill>
                <a:schemeClr val="tx1"/>
              </a:solidFill>
              <a:latin typeface="Arial" pitchFamily="34" charset="0"/>
              <a:ea typeface="+mn-ea"/>
            </a:endParaRPr>
          </a:p>
        </p:txBody>
      </p:sp>
      <p:sp>
        <p:nvSpPr>
          <p:cNvPr id="9" name="矩形 8"/>
          <p:cNvSpPr>
            <a:spLocks noChangeArrowheads="1"/>
          </p:cNvSpPr>
          <p:nvPr/>
        </p:nvSpPr>
        <p:spPr bwMode="auto">
          <a:xfrm>
            <a:off x="452437" y="288925"/>
            <a:ext cx="6434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rgbClr val="C00000"/>
                </a:solidFill>
                <a:latin typeface="微软雅黑" pitchFamily="34" charset="-122"/>
                <a:ea typeface="微软雅黑" pitchFamily="34" charset="-122"/>
                <a:sym typeface="微软雅黑" pitchFamily="34" charset="-122"/>
              </a:rPr>
              <a:t>四、贷款申请（续）</a:t>
            </a:r>
          </a:p>
        </p:txBody>
      </p:sp>
      <p:sp>
        <p:nvSpPr>
          <p:cNvPr id="10" name="页脚占位符 2"/>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国家开发银行河北省分行</a:t>
            </a:r>
            <a:endParaRPr lang="zh-CN" altLang="en-US" dirty="0" smtClean="0">
              <a:latin typeface="Arial" pitchFamily="34" charset="0"/>
            </a:endParaRPr>
          </a:p>
        </p:txBody>
      </p:sp>
      <p:sp>
        <p:nvSpPr>
          <p:cNvPr id="11"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 name="矩形 11"/>
          <p:cNvSpPr/>
          <p:nvPr/>
        </p:nvSpPr>
        <p:spPr>
          <a:xfrm>
            <a:off x="4655046" y="400036"/>
            <a:ext cx="2069797" cy="369332"/>
          </a:xfrm>
          <a:prstGeom prst="rect">
            <a:avLst/>
          </a:prstGeom>
        </p:spPr>
        <p:txBody>
          <a:bodyPr wrap="none">
            <a:spAutoFit/>
          </a:bodyPr>
          <a:lstStyle/>
          <a:p>
            <a:r>
              <a:rPr lang="zh-CN" altLang="en-US" b="1" smtClean="0">
                <a:solidFill>
                  <a:srgbClr val="0AAEEA"/>
                </a:solidFill>
                <a:latin typeface="微软雅黑" pitchFamily="34" charset="-122"/>
                <a:ea typeface="微软雅黑" pitchFamily="34" charset="-122"/>
                <a:sym typeface="微软雅黑" pitchFamily="34" charset="-122"/>
              </a:rPr>
              <a:t>申贷流程</a:t>
            </a:r>
            <a:r>
              <a:rPr lang="en-US" altLang="zh-CN" b="1" smtClean="0">
                <a:solidFill>
                  <a:srgbClr val="0AAEEA"/>
                </a:solidFill>
                <a:latin typeface="微软雅黑" pitchFamily="34" charset="-122"/>
                <a:ea typeface="微软雅黑" pitchFamily="34" charset="-122"/>
                <a:sym typeface="微软雅黑" pitchFamily="34" charset="-122"/>
              </a:rPr>
              <a:t>——</a:t>
            </a:r>
            <a:r>
              <a:rPr lang="zh-CN" altLang="en-US" b="1" smtClean="0">
                <a:solidFill>
                  <a:srgbClr val="0AAEEA"/>
                </a:solidFill>
                <a:latin typeface="微软雅黑" pitchFamily="34" charset="-122"/>
                <a:ea typeface="微软雅黑" pitchFamily="34" charset="-122"/>
                <a:sym typeface="微软雅黑" pitchFamily="34" charset="-122"/>
              </a:rPr>
              <a:t>续贷</a:t>
            </a:r>
            <a:endParaRPr lang="zh-CN" altLang="en-US" b="1" dirty="0">
              <a:solidFill>
                <a:srgbClr val="0AAEEA"/>
              </a:solidFill>
              <a:latin typeface="微软雅黑" pitchFamily="34" charset="-122"/>
              <a:ea typeface="微软雅黑" pitchFamily="34" charset="-122"/>
              <a:sym typeface="微软雅黑" pitchFamily="34" charset="-122"/>
            </a:endParaRPr>
          </a:p>
        </p:txBody>
      </p:sp>
      <p:sp>
        <p:nvSpPr>
          <p:cNvPr id="13" name="椭圆 23"/>
          <p:cNvSpPr>
            <a:spLocks noChangeArrowheads="1"/>
          </p:cNvSpPr>
          <p:nvPr/>
        </p:nvSpPr>
        <p:spPr bwMode="auto">
          <a:xfrm>
            <a:off x="927100" y="1262065"/>
            <a:ext cx="225425" cy="225425"/>
          </a:xfrm>
          <a:prstGeom prst="ellipse">
            <a:avLst/>
          </a:prstGeom>
          <a:solidFill>
            <a:srgbClr val="65A2C5"/>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18" name="直接连接符 17"/>
          <p:cNvSpPr>
            <a:spLocks noChangeShapeType="1"/>
          </p:cNvSpPr>
          <p:nvPr/>
        </p:nvSpPr>
        <p:spPr bwMode="auto">
          <a:xfrm>
            <a:off x="1034255" y="1019175"/>
            <a:ext cx="11113" cy="5646738"/>
          </a:xfrm>
          <a:prstGeom prst="line">
            <a:avLst/>
          </a:prstGeom>
          <a:noFill/>
          <a:ln w="38100" cap="rnd">
            <a:solidFill>
              <a:srgbClr val="65A2C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 name="椭圆 23"/>
          <p:cNvSpPr>
            <a:spLocks noChangeArrowheads="1"/>
          </p:cNvSpPr>
          <p:nvPr/>
        </p:nvSpPr>
        <p:spPr bwMode="auto">
          <a:xfrm>
            <a:off x="927100" y="1262065"/>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0" name="文本框 30"/>
          <p:cNvSpPr>
            <a:spLocks noChangeArrowheads="1"/>
          </p:cNvSpPr>
          <p:nvPr/>
        </p:nvSpPr>
        <p:spPr bwMode="auto">
          <a:xfrm>
            <a:off x="1368426" y="3835030"/>
            <a:ext cx="485127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Clr>
                <a:schemeClr val="accent2"/>
              </a:buClr>
              <a:buFont typeface="Wingdings" pitchFamily="2" charset="2"/>
              <a:buChar char="u"/>
            </a:pPr>
            <a:r>
              <a:rPr lang="zh-CN" altLang="en-US" sz="2000" dirty="0" smtClean="0">
                <a:latin typeface="微软雅黑" pitchFamily="34" charset="-122"/>
                <a:ea typeface="微软雅黑" pitchFamily="34" charset="-122"/>
                <a:sym typeface="Calibri" pitchFamily="34" charset="0"/>
              </a:rPr>
              <a:t>办理地点：原户籍县</a:t>
            </a:r>
            <a:r>
              <a:rPr lang="zh-CN" altLang="en-US" sz="2000" dirty="0">
                <a:latin typeface="微软雅黑" pitchFamily="34" charset="-122"/>
                <a:ea typeface="微软雅黑" pitchFamily="34" charset="-122"/>
                <a:sym typeface="Calibri" pitchFamily="34" charset="0"/>
              </a:rPr>
              <a:t>级资助中</a:t>
            </a:r>
            <a:r>
              <a:rPr lang="zh-CN" altLang="en-US" sz="2000" dirty="0" smtClean="0">
                <a:latin typeface="微软雅黑" pitchFamily="34" charset="-122"/>
                <a:ea typeface="微软雅黑" pitchFamily="34" charset="-122"/>
                <a:sym typeface="Calibri" pitchFamily="34" charset="0"/>
              </a:rPr>
              <a:t>心。</a:t>
            </a:r>
            <a:endParaRPr lang="en-US" altLang="zh-CN" sz="2000" dirty="0" smtClean="0">
              <a:latin typeface="微软雅黑" pitchFamily="34" charset="-122"/>
              <a:ea typeface="微软雅黑" pitchFamily="34" charset="-122"/>
              <a:sym typeface="Calibri" pitchFamily="34" charset="0"/>
            </a:endParaRPr>
          </a:p>
          <a:p>
            <a:pPr marL="342900" indent="-342900">
              <a:buClr>
                <a:schemeClr val="accent2"/>
              </a:buClr>
              <a:buFont typeface="Wingdings" pitchFamily="2" charset="2"/>
              <a:buChar char="u"/>
            </a:pPr>
            <a:r>
              <a:rPr lang="zh-CN" altLang="en-US" sz="2000" dirty="0" smtClean="0">
                <a:latin typeface="微软雅黑" pitchFamily="34" charset="-122"/>
                <a:ea typeface="微软雅黑" pitchFamily="34" charset="-122"/>
                <a:sym typeface="Calibri" pitchFamily="34" charset="0"/>
              </a:rPr>
              <a:t>办</a:t>
            </a:r>
            <a:r>
              <a:rPr lang="zh-CN" altLang="en-US" sz="2000" dirty="0">
                <a:latin typeface="微软雅黑" pitchFamily="34" charset="-122"/>
                <a:ea typeface="微软雅黑" pitchFamily="34" charset="-122"/>
                <a:sym typeface="Calibri" pitchFamily="34" charset="0"/>
              </a:rPr>
              <a:t>理</a:t>
            </a:r>
            <a:r>
              <a:rPr lang="zh-CN" altLang="en-US" sz="2000" dirty="0" smtClean="0">
                <a:latin typeface="微软雅黑" pitchFamily="34" charset="-122"/>
                <a:ea typeface="微软雅黑" pitchFamily="34" charset="-122"/>
                <a:sym typeface="Calibri" pitchFamily="34" charset="0"/>
              </a:rPr>
              <a:t>人</a:t>
            </a:r>
            <a:r>
              <a:rPr lang="zh-CN" altLang="en-US" sz="2000" dirty="0">
                <a:latin typeface="微软雅黑" pitchFamily="34" charset="-122"/>
                <a:ea typeface="微软雅黑" pitchFamily="34" charset="-122"/>
                <a:sym typeface="Calibri" pitchFamily="34" charset="0"/>
              </a:rPr>
              <a:t>：本人或共同</a:t>
            </a:r>
            <a:r>
              <a:rPr lang="zh-CN" altLang="en-US" sz="2000">
                <a:latin typeface="微软雅黑" pitchFamily="34" charset="-122"/>
                <a:ea typeface="微软雅黑" pitchFamily="34" charset="-122"/>
                <a:sym typeface="Calibri" pitchFamily="34" charset="0"/>
              </a:rPr>
              <a:t>借款</a:t>
            </a:r>
            <a:r>
              <a:rPr lang="zh-CN" altLang="en-US" sz="2000" smtClean="0">
                <a:latin typeface="微软雅黑" pitchFamily="34" charset="-122"/>
                <a:ea typeface="微软雅黑" pitchFamily="34" charset="-122"/>
                <a:sym typeface="Calibri" pitchFamily="34" charset="0"/>
              </a:rPr>
              <a:t>人，</a:t>
            </a:r>
            <a:r>
              <a:rPr lang="zh-CN" altLang="en-US" sz="2000" dirty="0" smtClean="0">
                <a:latin typeface="微软雅黑" pitchFamily="34" charset="-122"/>
                <a:ea typeface="微软雅黑" pitchFamily="34" charset="-122"/>
                <a:sym typeface="Calibri" pitchFamily="34" charset="0"/>
              </a:rPr>
              <a:t>只需一方到场。</a:t>
            </a:r>
            <a:r>
              <a:rPr lang="zh-CN" altLang="en-US" sz="2000" dirty="0">
                <a:latin typeface="微软雅黑" pitchFamily="34" charset="-122"/>
                <a:ea typeface="微软雅黑" pitchFamily="34" charset="-122"/>
                <a:sym typeface="Calibri" pitchFamily="34" charset="0"/>
              </a:rPr>
              <a:t>如果共同借款人发生变化，需要先前往县级资助中心办理共同借款人变更手续，才能进行续贷申请。</a:t>
            </a:r>
            <a:endParaRPr lang="en-US" altLang="zh-CN" sz="2000" dirty="0">
              <a:latin typeface="微软雅黑" pitchFamily="34" charset="-122"/>
              <a:ea typeface="微软雅黑" pitchFamily="34" charset="-122"/>
              <a:sym typeface="Calibri" pitchFamily="34" charset="0"/>
            </a:endParaRPr>
          </a:p>
          <a:p>
            <a:pPr marL="342900" indent="-342900">
              <a:buClr>
                <a:schemeClr val="accent2"/>
              </a:buClr>
              <a:buFont typeface="Wingdings" pitchFamily="2" charset="2"/>
              <a:buChar char="u"/>
            </a:pPr>
            <a:r>
              <a:rPr lang="zh-CN" altLang="en-US" sz="2000" dirty="0" smtClean="0">
                <a:latin typeface="微软雅黑" pitchFamily="34" charset="-122"/>
                <a:ea typeface="微软雅黑" pitchFamily="34" charset="-122"/>
                <a:sym typeface="Calibri" pitchFamily="34" charset="0"/>
              </a:rPr>
              <a:t>续</a:t>
            </a:r>
            <a:r>
              <a:rPr lang="zh-CN" altLang="en-US" sz="2000" dirty="0">
                <a:latin typeface="微软雅黑" pitchFamily="34" charset="-122"/>
                <a:ea typeface="微软雅黑" pitchFamily="34" charset="-122"/>
                <a:sym typeface="Calibri" pitchFamily="34" charset="0"/>
              </a:rPr>
              <a:t>贷材料</a:t>
            </a:r>
            <a:r>
              <a:rPr lang="zh-CN" altLang="en-US" sz="2000" dirty="0" smtClean="0">
                <a:latin typeface="微软雅黑" pitchFamily="34" charset="-122"/>
                <a:ea typeface="微软雅黑" pitchFamily="34" charset="-122"/>
                <a:sym typeface="Calibri" pitchFamily="34" charset="0"/>
              </a:rPr>
              <a:t>：</a:t>
            </a:r>
            <a:r>
              <a:rPr lang="zh-CN" altLang="en-US" sz="2000" dirty="0" smtClean="0">
                <a:latin typeface="微软雅黑"/>
                <a:ea typeface="微软雅黑"/>
                <a:sym typeface="Calibri" pitchFamily="34" charset="0"/>
              </a:rPr>
              <a:t>①</a:t>
            </a:r>
            <a:r>
              <a:rPr lang="zh-CN" altLang="en-US" sz="2000" dirty="0" smtClean="0">
                <a:latin typeface="微软雅黑" pitchFamily="34" charset="-122"/>
                <a:ea typeface="微软雅黑" pitchFamily="34" charset="-122"/>
                <a:sym typeface="Calibri" pitchFamily="34" charset="0"/>
              </a:rPr>
              <a:t>办</a:t>
            </a:r>
            <a:r>
              <a:rPr lang="zh-CN" altLang="en-US" sz="2000" dirty="0">
                <a:latin typeface="微软雅黑" pitchFamily="34" charset="-122"/>
                <a:ea typeface="微软雅黑" pitchFamily="34" charset="-122"/>
                <a:sym typeface="Calibri" pitchFamily="34" charset="0"/>
              </a:rPr>
              <a:t>理人本人的身份证原</a:t>
            </a:r>
            <a:r>
              <a:rPr lang="zh-CN" altLang="en-US" sz="2000" dirty="0" smtClean="0">
                <a:latin typeface="微软雅黑" pitchFamily="34" charset="-122"/>
                <a:ea typeface="微软雅黑" pitchFamily="34" charset="-122"/>
                <a:sym typeface="Calibri" pitchFamily="34" charset="0"/>
              </a:rPr>
              <a:t>件；</a:t>
            </a:r>
            <a:r>
              <a:rPr lang="zh-CN" altLang="en-US" sz="2000" dirty="0" smtClean="0">
                <a:latin typeface="微软雅黑"/>
                <a:ea typeface="微软雅黑"/>
                <a:sym typeface="Calibri" pitchFamily="34" charset="0"/>
              </a:rPr>
              <a:t>②借</a:t>
            </a:r>
            <a:r>
              <a:rPr lang="zh-CN" altLang="en-US" sz="2000" dirty="0">
                <a:latin typeface="微软雅黑"/>
                <a:ea typeface="微软雅黑"/>
                <a:sym typeface="Calibri" pitchFamily="34" charset="0"/>
              </a:rPr>
              <a:t>款学生本人签字的</a:t>
            </a:r>
            <a:r>
              <a:rPr lang="en-US" altLang="zh-CN" sz="2000" dirty="0">
                <a:latin typeface="微软雅黑"/>
                <a:ea typeface="微软雅黑"/>
                <a:sym typeface="Calibri" pitchFamily="34" charset="0"/>
              </a:rPr>
              <a:t>《</a:t>
            </a:r>
            <a:r>
              <a:rPr lang="zh-CN" altLang="en-US" sz="2000" dirty="0">
                <a:latin typeface="微软雅黑"/>
                <a:ea typeface="微软雅黑"/>
                <a:sym typeface="Calibri" pitchFamily="34" charset="0"/>
              </a:rPr>
              <a:t>申请表</a:t>
            </a:r>
            <a:r>
              <a:rPr lang="en-US" altLang="zh-CN" sz="2000" dirty="0">
                <a:latin typeface="微软雅黑"/>
                <a:ea typeface="微软雅黑"/>
                <a:sym typeface="Calibri" pitchFamily="34" charset="0"/>
              </a:rPr>
              <a:t>》</a:t>
            </a:r>
            <a:r>
              <a:rPr lang="zh-CN" altLang="en-US" sz="2000" dirty="0">
                <a:latin typeface="微软雅黑"/>
                <a:ea typeface="微软雅黑"/>
                <a:sym typeface="Calibri" pitchFamily="34" charset="0"/>
              </a:rPr>
              <a:t>原</a:t>
            </a:r>
            <a:r>
              <a:rPr lang="zh-CN" altLang="en-US" sz="2000" dirty="0" smtClean="0">
                <a:latin typeface="微软雅黑"/>
                <a:ea typeface="微软雅黑"/>
                <a:sym typeface="Calibri" pitchFamily="34" charset="0"/>
              </a:rPr>
              <a:t>件。</a:t>
            </a:r>
            <a:endParaRPr lang="zh-CN" altLang="en-US" sz="2000" dirty="0">
              <a:latin typeface="微软雅黑" pitchFamily="34" charset="-122"/>
              <a:ea typeface="微软雅黑" pitchFamily="34" charset="-122"/>
            </a:endParaRPr>
          </a:p>
        </p:txBody>
      </p:sp>
      <p:sp>
        <p:nvSpPr>
          <p:cNvPr id="21" name="直接连接符 20"/>
          <p:cNvSpPr>
            <a:spLocks noChangeShapeType="1"/>
          </p:cNvSpPr>
          <p:nvPr/>
        </p:nvSpPr>
        <p:spPr bwMode="auto">
          <a:xfrm>
            <a:off x="1366838" y="1671638"/>
            <a:ext cx="41005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文本框 2"/>
          <p:cNvSpPr>
            <a:spLocks noChangeArrowheads="1"/>
          </p:cNvSpPr>
          <p:nvPr/>
        </p:nvSpPr>
        <p:spPr bwMode="auto">
          <a:xfrm>
            <a:off x="1368426" y="1161258"/>
            <a:ext cx="9667874"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65A2C5"/>
                </a:solidFill>
                <a:latin typeface="微软雅黑" pitchFamily="34" charset="-122"/>
                <a:ea typeface="微软雅黑" pitchFamily="34" charset="-122"/>
              </a:rPr>
              <a:t>生源地助学贷款续贷流程</a:t>
            </a:r>
            <a:endParaRPr lang="zh-CN" altLang="en-US" sz="2200" b="1" dirty="0">
              <a:solidFill>
                <a:srgbClr val="65A2C5"/>
              </a:solidFill>
              <a:latin typeface="微软雅黑" pitchFamily="34" charset="-122"/>
              <a:ea typeface="微软雅黑" pitchFamily="34" charset="-122"/>
            </a:endParaRPr>
          </a:p>
        </p:txBody>
      </p:sp>
      <p:pic>
        <p:nvPicPr>
          <p:cNvPr id="23" name="Picture 3" descr="C:\Users\CDB\Desktop\诚信教育校园行\1.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4687" y="3439157"/>
            <a:ext cx="5142464" cy="3113883"/>
          </a:xfrm>
          <a:prstGeom prst="rect">
            <a:avLst/>
          </a:prstGeom>
          <a:noFill/>
          <a:extLst>
            <a:ext uri="{909E8E84-426E-40DD-AFC4-6F175D3DCCD1}">
              <a14:hiddenFill xmlns:a14="http://schemas.microsoft.com/office/drawing/2010/main">
                <a:solidFill>
                  <a:srgbClr val="FFFFFF"/>
                </a:solidFill>
              </a14:hiddenFill>
            </a:ext>
          </a:extLst>
        </p:spPr>
      </p:pic>
      <p:sp>
        <p:nvSpPr>
          <p:cNvPr id="24" name="文本框 30"/>
          <p:cNvSpPr>
            <a:spLocks noChangeArrowheads="1"/>
          </p:cNvSpPr>
          <p:nvPr/>
        </p:nvSpPr>
        <p:spPr bwMode="auto">
          <a:xfrm>
            <a:off x="1519237" y="2029087"/>
            <a:ext cx="103298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mj-lt"/>
              <a:buAutoNum type="arabicPeriod"/>
            </a:pPr>
            <a:r>
              <a:rPr lang="zh-CN" altLang="en-US" sz="2000" dirty="0" smtClean="0">
                <a:latin typeface="微软雅黑" pitchFamily="34" charset="-122"/>
                <a:ea typeface="微软雅黑" pitchFamily="34" charset="-122"/>
                <a:sym typeface="Calibri" pitchFamily="34" charset="0"/>
              </a:rPr>
              <a:t>先登录</a:t>
            </a:r>
            <a:r>
              <a:rPr lang="zh-CN" altLang="en-US" sz="2000" b="1" dirty="0" smtClean="0">
                <a:latin typeface="微软雅黑" pitchFamily="34" charset="-122"/>
                <a:ea typeface="微软雅黑" pitchFamily="34" charset="-122"/>
                <a:sym typeface="Calibri" pitchFamily="34" charset="0"/>
              </a:rPr>
              <a:t>学生在线服务系统</a:t>
            </a:r>
            <a:r>
              <a:rPr lang="zh-CN" altLang="en-US" sz="2000" dirty="0" smtClean="0">
                <a:latin typeface="微软雅黑" pitchFamily="34" charset="-122"/>
                <a:ea typeface="微软雅黑" pitchFamily="34" charset="-122"/>
                <a:sym typeface="Calibri" pitchFamily="34" charset="0"/>
              </a:rPr>
              <a:t>更新个人基本信息、共同借款人信息，提出</a:t>
            </a:r>
            <a:r>
              <a:rPr lang="zh-CN" altLang="en-US" sz="2000" b="1" dirty="0" smtClean="0">
                <a:latin typeface="微软雅黑" pitchFamily="34" charset="-122"/>
                <a:ea typeface="微软雅黑" pitchFamily="34" charset="-122"/>
                <a:sym typeface="Calibri" pitchFamily="34" charset="0"/>
              </a:rPr>
              <a:t>续贷申请</a:t>
            </a:r>
            <a:r>
              <a:rPr lang="zh-CN" altLang="en-US" sz="2000" dirty="0" smtClean="0">
                <a:latin typeface="微软雅黑" pitchFamily="34" charset="-122"/>
                <a:ea typeface="微软雅黑" pitchFamily="34" charset="-122"/>
                <a:sym typeface="Calibri" pitchFamily="34" charset="0"/>
              </a:rPr>
              <a:t>，并按照系统提示填写</a:t>
            </a:r>
            <a:r>
              <a:rPr lang="zh-CN" altLang="en-US" sz="2000" b="1" dirty="0" smtClean="0">
                <a:solidFill>
                  <a:srgbClr val="FF0000"/>
                </a:solidFill>
                <a:latin typeface="微软雅黑" pitchFamily="34" charset="-122"/>
                <a:ea typeface="微软雅黑" pitchFamily="34" charset="-122"/>
                <a:sym typeface="Calibri" pitchFamily="34" charset="0"/>
              </a:rPr>
              <a:t>续贷声明</a:t>
            </a:r>
            <a:r>
              <a:rPr lang="zh-CN" altLang="en-US" sz="2000" dirty="0" smtClean="0">
                <a:latin typeface="微软雅黑" pitchFamily="34" charset="-122"/>
                <a:ea typeface="微软雅黑" pitchFamily="34" charset="-122"/>
                <a:sym typeface="Calibri" pitchFamily="34" charset="0"/>
              </a:rPr>
              <a:t>，再导出打印</a:t>
            </a:r>
            <a:r>
              <a:rPr lang="en-US" altLang="zh-CN" sz="2000" dirty="0" smtClean="0">
                <a:latin typeface="微软雅黑" pitchFamily="34" charset="-122"/>
                <a:ea typeface="微软雅黑" pitchFamily="34" charset="-122"/>
                <a:sym typeface="Calibri" pitchFamily="34" charset="0"/>
              </a:rPr>
              <a:t>《</a:t>
            </a:r>
            <a:r>
              <a:rPr lang="zh-CN" altLang="en-US" sz="2000" dirty="0" smtClean="0">
                <a:latin typeface="微软雅黑" pitchFamily="34" charset="-122"/>
                <a:ea typeface="微软雅黑" pitchFamily="34" charset="-122"/>
                <a:sym typeface="Calibri" pitchFamily="34" charset="0"/>
              </a:rPr>
              <a:t>申请表</a:t>
            </a:r>
            <a:r>
              <a:rPr lang="en-US" altLang="zh-CN" sz="2000" dirty="0" smtClean="0">
                <a:latin typeface="微软雅黑" pitchFamily="34" charset="-122"/>
                <a:ea typeface="微软雅黑" pitchFamily="34" charset="-122"/>
                <a:sym typeface="Calibri" pitchFamily="34" charset="0"/>
              </a:rPr>
              <a:t>》</a:t>
            </a:r>
            <a:r>
              <a:rPr lang="zh-CN" altLang="en-US" sz="2000" dirty="0">
                <a:latin typeface="微软雅黑" pitchFamily="34" charset="-122"/>
                <a:ea typeface="微软雅黑" pitchFamily="34" charset="-122"/>
                <a:sym typeface="Calibri" pitchFamily="34" charset="0"/>
              </a:rPr>
              <a:t> ，无需进行资格认定。</a:t>
            </a:r>
            <a:endParaRPr lang="en-US" altLang="zh-CN" sz="2000" dirty="0" smtClean="0">
              <a:latin typeface="微软雅黑" pitchFamily="34" charset="-122"/>
              <a:ea typeface="微软雅黑" pitchFamily="34" charset="-122"/>
              <a:sym typeface="Calibri" pitchFamily="34" charset="0"/>
            </a:endParaRPr>
          </a:p>
          <a:p>
            <a:pPr marL="457200" indent="-457200">
              <a:buFont typeface="+mj-lt"/>
              <a:buAutoNum type="arabicPeriod"/>
            </a:pPr>
            <a:r>
              <a:rPr lang="zh-CN" altLang="en-US" sz="2000" dirty="0" smtClean="0">
                <a:latin typeface="微软雅黑" pitchFamily="34" charset="-122"/>
                <a:ea typeface="微软雅黑" pitchFamily="34" charset="-122"/>
                <a:sym typeface="Calibri" pitchFamily="34" charset="0"/>
              </a:rPr>
              <a:t>前</a:t>
            </a:r>
            <a:r>
              <a:rPr lang="zh-CN" altLang="en-US" sz="2000" dirty="0">
                <a:latin typeface="微软雅黑" pitchFamily="34" charset="-122"/>
                <a:ea typeface="微软雅黑" pitchFamily="34" charset="-122"/>
                <a:sym typeface="Calibri" pitchFamily="34" charset="0"/>
              </a:rPr>
              <a:t>往县级资助中心现场办理</a:t>
            </a:r>
            <a:r>
              <a:rPr lang="zh-CN" altLang="en-US" sz="2000" dirty="0" smtClean="0">
                <a:latin typeface="微软雅黑" pitchFamily="34" charset="-122"/>
                <a:ea typeface="微软雅黑" pitchFamily="34" charset="-122"/>
                <a:sym typeface="Calibri" pitchFamily="34" charset="0"/>
              </a:rPr>
              <a:t>。</a:t>
            </a:r>
            <a:endParaRPr lang="en-US" altLang="zh-CN" sz="2000" dirty="0" smtClean="0">
              <a:latin typeface="微软雅黑" pitchFamily="34" charset="-122"/>
              <a:ea typeface="微软雅黑" pitchFamily="34" charset="-122"/>
              <a:sym typeface="Calibri" pitchFamily="34" charset="0"/>
            </a:endParaRPr>
          </a:p>
          <a:p>
            <a:pPr marL="457200" indent="-457200">
              <a:buFont typeface="+mj-lt"/>
              <a:buAutoNum type="arabicPeriod"/>
            </a:pPr>
            <a:r>
              <a:rPr lang="zh-CN" altLang="en-US" sz="2000" dirty="0" smtClean="0">
                <a:latin typeface="微软雅黑" pitchFamily="34" charset="-122"/>
                <a:ea typeface="微软雅黑" pitchFamily="34" charset="-122"/>
                <a:sym typeface="Calibri" pitchFamily="34" charset="0"/>
              </a:rPr>
              <a:t>持</a:t>
            </a:r>
            <a:r>
              <a:rPr lang="en-US" altLang="zh-CN" sz="2000" dirty="0">
                <a:latin typeface="微软雅黑" pitchFamily="34" charset="-122"/>
                <a:ea typeface="微软雅黑" pitchFamily="34" charset="-122"/>
                <a:sym typeface="Calibri" pitchFamily="34" charset="0"/>
              </a:rPr>
              <a:t>《</a:t>
            </a:r>
            <a:r>
              <a:rPr lang="zh-CN" altLang="en-US" sz="2000" dirty="0">
                <a:latin typeface="微软雅黑" pitchFamily="34" charset="-122"/>
                <a:ea typeface="微软雅黑" pitchFamily="34" charset="-122"/>
                <a:sym typeface="Calibri" pitchFamily="34" charset="0"/>
              </a:rPr>
              <a:t>受理证明</a:t>
            </a:r>
            <a:r>
              <a:rPr lang="en-US" altLang="zh-CN" sz="2000" dirty="0">
                <a:latin typeface="微软雅黑" pitchFamily="34" charset="-122"/>
                <a:ea typeface="微软雅黑" pitchFamily="34" charset="-122"/>
                <a:sym typeface="Calibri" pitchFamily="34" charset="0"/>
              </a:rPr>
              <a:t>》</a:t>
            </a:r>
            <a:r>
              <a:rPr lang="zh-CN" altLang="en-US" sz="2000" dirty="0">
                <a:latin typeface="微软雅黑" pitchFamily="34" charset="-122"/>
                <a:ea typeface="微软雅黑" pitchFamily="34" charset="-122"/>
                <a:sym typeface="Calibri" pitchFamily="34" charset="0"/>
              </a:rPr>
              <a:t>前往高校报道，并提请高校老师于当年</a:t>
            </a:r>
            <a:r>
              <a:rPr lang="en-US" altLang="zh-CN" sz="2000" dirty="0">
                <a:latin typeface="微软雅黑" pitchFamily="34" charset="-122"/>
                <a:ea typeface="微软雅黑" pitchFamily="34" charset="-122"/>
                <a:sym typeface="Calibri" pitchFamily="34" charset="0"/>
              </a:rPr>
              <a:t>10</a:t>
            </a:r>
            <a:r>
              <a:rPr lang="zh-CN" altLang="en-US" sz="2000" dirty="0">
                <a:latin typeface="微软雅黑" pitchFamily="34" charset="-122"/>
                <a:ea typeface="微软雅黑" pitchFamily="34" charset="-122"/>
                <a:sym typeface="Calibri" pitchFamily="34" charset="0"/>
              </a:rPr>
              <a:t>月</a:t>
            </a:r>
            <a:r>
              <a:rPr lang="en-US" altLang="zh-CN" sz="2000" dirty="0">
                <a:latin typeface="微软雅黑" pitchFamily="34" charset="-122"/>
                <a:ea typeface="微软雅黑" pitchFamily="34" charset="-122"/>
                <a:sym typeface="Calibri" pitchFamily="34" charset="0"/>
              </a:rPr>
              <a:t>10</a:t>
            </a:r>
            <a:r>
              <a:rPr lang="zh-CN" altLang="en-US" sz="2000" dirty="0">
                <a:latin typeface="微软雅黑" pitchFamily="34" charset="-122"/>
                <a:ea typeface="微软雅黑" pitchFamily="34" charset="-122"/>
                <a:sym typeface="Calibri" pitchFamily="34" charset="0"/>
              </a:rPr>
              <a:t>日前录入电子回执。</a:t>
            </a:r>
            <a:endParaRPr lang="zh-CN" altLang="en-US" sz="2000" dirty="0">
              <a:latin typeface="微软雅黑" pitchFamily="34" charset="-122"/>
              <a:ea typeface="微软雅黑" pitchFamily="34" charset="-122"/>
            </a:endParaRPr>
          </a:p>
        </p:txBody>
      </p:sp>
      <p:sp>
        <p:nvSpPr>
          <p:cNvPr id="25" name="文本框 2"/>
          <p:cNvSpPr>
            <a:spLocks noChangeArrowheads="1"/>
          </p:cNvSpPr>
          <p:nvPr/>
        </p:nvSpPr>
        <p:spPr bwMode="auto">
          <a:xfrm>
            <a:off x="1519237" y="3439157"/>
            <a:ext cx="25799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accent2"/>
                </a:solidFill>
                <a:latin typeface="微软雅黑" pitchFamily="34" charset="-122"/>
                <a:ea typeface="微软雅黑" pitchFamily="34" charset="-122"/>
              </a:rPr>
              <a:t>注意事项：</a:t>
            </a:r>
            <a:endParaRPr lang="zh-CN" altLang="en-US" sz="2000" b="1" dirty="0">
              <a:solidFill>
                <a:schemeClr val="accent2"/>
              </a:solidFill>
              <a:latin typeface="微软雅黑" pitchFamily="34" charset="-122"/>
              <a:ea typeface="微软雅黑" pitchFamily="34" charset="-122"/>
            </a:endParaRPr>
          </a:p>
        </p:txBody>
      </p:sp>
      <p:sp>
        <p:nvSpPr>
          <p:cNvPr id="26" name="文本框 2"/>
          <p:cNvSpPr>
            <a:spLocks noChangeArrowheads="1"/>
          </p:cNvSpPr>
          <p:nvPr/>
        </p:nvSpPr>
        <p:spPr bwMode="auto">
          <a:xfrm>
            <a:off x="1519237" y="1671638"/>
            <a:ext cx="25799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accent2"/>
                </a:solidFill>
                <a:latin typeface="微软雅黑" pitchFamily="34" charset="-122"/>
                <a:ea typeface="微软雅黑" pitchFamily="34" charset="-122"/>
              </a:rPr>
              <a:t>简要流程：</a:t>
            </a:r>
            <a:endParaRPr lang="zh-CN" altLang="en-US" sz="2000" b="1" dirty="0">
              <a:solidFill>
                <a:schemeClr val="accent2"/>
              </a:solidFill>
              <a:latin typeface="微软雅黑" pitchFamily="34" charset="-122"/>
              <a:ea typeface="微软雅黑" pitchFamily="34" charset="-122"/>
            </a:endParaRPr>
          </a:p>
        </p:txBody>
      </p:sp>
    </p:spTree>
    <p:extLst>
      <p:ext uri="{BB962C8B-B14F-4D97-AF65-F5344CB8AC3E}">
        <p14:creationId xmlns:p14="http://schemas.microsoft.com/office/powerpoint/2010/main" val="3355231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a:xfrm>
            <a:off x="9347200" y="0"/>
            <a:ext cx="2844800" cy="365125"/>
          </a:xfrm>
        </p:spPr>
        <p:txBody>
          <a:bodyPr/>
          <a:lstStyle/>
          <a:p>
            <a:pPr>
              <a:defRPr/>
            </a:pPr>
            <a:fld id="{50A7D6EC-BC01-493E-9D1E-6C7A7B16C25B}" type="slidenum">
              <a:rPr lang="zh-CN" altLang="en-US" smtClean="0"/>
              <a:pPr>
                <a:defRPr/>
              </a:pPr>
              <a:t>12</a:t>
            </a:fld>
            <a:endParaRPr lang="zh-CN" altLang="en-US" sz="1800">
              <a:solidFill>
                <a:schemeClr val="tx1"/>
              </a:solidFill>
              <a:latin typeface="Arial" pitchFamily="34" charset="0"/>
              <a:ea typeface="+mn-ea"/>
            </a:endParaRPr>
          </a:p>
        </p:txBody>
      </p:sp>
      <p:sp>
        <p:nvSpPr>
          <p:cNvPr id="8" name="矩形 7"/>
          <p:cNvSpPr>
            <a:spLocks noChangeArrowheads="1"/>
          </p:cNvSpPr>
          <p:nvPr/>
        </p:nvSpPr>
        <p:spPr bwMode="auto">
          <a:xfrm>
            <a:off x="452437" y="288925"/>
            <a:ext cx="6434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rgbClr val="C00000"/>
                </a:solidFill>
                <a:latin typeface="微软雅黑" pitchFamily="34" charset="-122"/>
                <a:ea typeface="微软雅黑" pitchFamily="34" charset="-122"/>
                <a:sym typeface="微软雅黑" pitchFamily="34" charset="-122"/>
              </a:rPr>
              <a:t>四、贷款申请（续）</a:t>
            </a:r>
          </a:p>
        </p:txBody>
      </p:sp>
      <p:sp>
        <p:nvSpPr>
          <p:cNvPr id="9" name="页脚占位符 2"/>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国家开发银行河北省分行</a:t>
            </a:r>
            <a:endParaRPr lang="zh-CN" altLang="en-US" dirty="0" smtClean="0">
              <a:latin typeface="Arial" pitchFamily="34" charset="0"/>
            </a:endParaRPr>
          </a:p>
        </p:txBody>
      </p:sp>
      <p:sp>
        <p:nvSpPr>
          <p:cNvPr id="1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 name="矩形 11"/>
          <p:cNvSpPr/>
          <p:nvPr/>
        </p:nvSpPr>
        <p:spPr>
          <a:xfrm>
            <a:off x="4655046" y="400036"/>
            <a:ext cx="1338828" cy="369332"/>
          </a:xfrm>
          <a:prstGeom prst="rect">
            <a:avLst/>
          </a:prstGeom>
        </p:spPr>
        <p:txBody>
          <a:bodyPr wrap="none">
            <a:spAutoFit/>
          </a:bodyPr>
          <a:lstStyle/>
          <a:p>
            <a:r>
              <a:rPr lang="zh-CN" altLang="en-US" b="1" smtClean="0">
                <a:solidFill>
                  <a:srgbClr val="0AAEEA"/>
                </a:solidFill>
                <a:latin typeface="微软雅黑" pitchFamily="34" charset="-122"/>
                <a:ea typeface="微软雅黑" pitchFamily="34" charset="-122"/>
                <a:sym typeface="微软雅黑" pitchFamily="34" charset="-122"/>
              </a:rPr>
              <a:t>合同电子化</a:t>
            </a:r>
            <a:endParaRPr lang="zh-CN" altLang="en-US" b="1" dirty="0">
              <a:solidFill>
                <a:srgbClr val="0AAEEA"/>
              </a:solidFill>
              <a:latin typeface="微软雅黑" pitchFamily="34" charset="-122"/>
              <a:ea typeface="微软雅黑" pitchFamily="34" charset="-122"/>
              <a:sym typeface="微软雅黑" pitchFamily="34" charset="-122"/>
            </a:endParaRPr>
          </a:p>
        </p:txBody>
      </p:sp>
      <p:graphicFrame>
        <p:nvGraphicFramePr>
          <p:cNvPr id="14" name="图示 13"/>
          <p:cNvGraphicFramePr/>
          <p:nvPr>
            <p:extLst>
              <p:ext uri="{D42A27DB-BD31-4B8C-83A1-F6EECF244321}">
                <p14:modId xmlns:p14="http://schemas.microsoft.com/office/powerpoint/2010/main" val="3555290515"/>
              </p:ext>
            </p:extLst>
          </p:nvPr>
        </p:nvGraphicFramePr>
        <p:xfrm>
          <a:off x="-1513504" y="843411"/>
          <a:ext cx="9297746" cy="5666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矩形 3"/>
          <p:cNvSpPr>
            <a:spLocks noChangeArrowheads="1"/>
          </p:cNvSpPr>
          <p:nvPr/>
        </p:nvSpPr>
        <p:spPr bwMode="auto">
          <a:xfrm>
            <a:off x="6573044" y="5383213"/>
            <a:ext cx="5508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buFont typeface="Wingdings" pitchFamily="2" charset="2"/>
              <a:buNone/>
            </a:pP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6" name="动作按钮: 前进或下一项 15">
            <a:hlinkClick r:id="" action="ppaction://hlinkshowjump?jump=nextslide" highlightClick="1"/>
          </p:cNvPr>
          <p:cNvSpPr>
            <a:spLocks noChangeArrowheads="1"/>
          </p:cNvSpPr>
          <p:nvPr/>
        </p:nvSpPr>
        <p:spPr bwMode="auto">
          <a:xfrm>
            <a:off x="7049294" y="4627563"/>
            <a:ext cx="1042987" cy="307777"/>
          </a:xfrm>
          <a:prstGeom prst="actionButtonForwardNex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buFont typeface="Wingdings" pitchFamily="2" charset="2"/>
              <a:buNone/>
            </a:pPr>
            <a:endParaRPr lang="zh-CN" altLang="en-US" sz="1400">
              <a:solidFill>
                <a:schemeClr val="bg1"/>
              </a:solidFill>
              <a:latin typeface="微软雅黑" panose="020B0503020204020204" pitchFamily="34" charset="-122"/>
              <a:ea typeface="微软雅黑" panose="020B0503020204020204" pitchFamily="34" charset="-122"/>
            </a:endParaRPr>
          </a:p>
        </p:txBody>
      </p:sp>
      <p:pic>
        <p:nvPicPr>
          <p:cNvPr id="17" name="图片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24370" y="1628241"/>
            <a:ext cx="2292360" cy="2427204"/>
          </a:xfrm>
          <a:prstGeom prst="rect">
            <a:avLst/>
          </a:prstGeom>
          <a:ln/>
          <a:extLst/>
        </p:spPr>
        <p:style>
          <a:lnRef idx="2">
            <a:schemeClr val="accent4"/>
          </a:lnRef>
          <a:fillRef idx="1">
            <a:schemeClr val="lt1"/>
          </a:fillRef>
          <a:effectRef idx="0">
            <a:schemeClr val="accent4"/>
          </a:effectRef>
          <a:fontRef idx="minor">
            <a:schemeClr val="dk1"/>
          </a:fontRef>
        </p:style>
      </p:pic>
      <p:pic>
        <p:nvPicPr>
          <p:cNvPr id="18" name="图片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06319" y="824815"/>
            <a:ext cx="2358928" cy="2454514"/>
          </a:xfrm>
          <a:prstGeom prst="rect">
            <a:avLst/>
          </a:prstGeom>
          <a:ln/>
          <a:extLst/>
        </p:spPr>
        <p:style>
          <a:lnRef idx="2">
            <a:schemeClr val="accent4"/>
          </a:lnRef>
          <a:fillRef idx="1">
            <a:schemeClr val="lt1"/>
          </a:fillRef>
          <a:effectRef idx="0">
            <a:schemeClr val="accent4"/>
          </a:effectRef>
          <a:fontRef idx="minor">
            <a:schemeClr val="dk1"/>
          </a:fontRef>
        </p:style>
      </p:pic>
      <p:sp>
        <p:nvSpPr>
          <p:cNvPr id="21" name="TextBox 20"/>
          <p:cNvSpPr txBox="1"/>
          <p:nvPr/>
        </p:nvSpPr>
        <p:spPr>
          <a:xfrm>
            <a:off x="8916730" y="577570"/>
            <a:ext cx="3239999" cy="3785652"/>
          </a:xfrm>
          <a:prstGeom prst="rect">
            <a:avLst/>
          </a:prstGeom>
          <a:noFill/>
        </p:spPr>
        <p:txBody>
          <a:bodyPr wrap="square" rtlCol="0">
            <a:spAutoFit/>
          </a:bodyPr>
          <a:lstStyle/>
          <a:p>
            <a:pPr marL="342900" indent="-342900">
              <a:buFont typeface="Wingdings" pitchFamily="2" charset="2"/>
              <a:buChar char="l"/>
            </a:pPr>
            <a:r>
              <a:rPr lang="zh-CN" altLang="en-US" sz="2000" b="1" dirty="0">
                <a:latin typeface="微软雅黑" pitchFamily="34" charset="-122"/>
                <a:ea typeface="微软雅黑" pitchFamily="34" charset="-122"/>
              </a:rPr>
              <a:t>作为金融系统首家试点单位，按照国电联办的要求， </a:t>
            </a:r>
            <a:r>
              <a:rPr lang="en-US" altLang="zh-CN" sz="2000" b="1" dirty="0" smtClean="0">
                <a:latin typeface="微软雅黑" pitchFamily="34" charset="-122"/>
                <a:ea typeface="微软雅黑" pitchFamily="34" charset="-122"/>
              </a:rPr>
              <a:t>2017</a:t>
            </a:r>
            <a:r>
              <a:rPr lang="zh-CN" altLang="en-US" sz="2000" b="1" smtClean="0">
                <a:latin typeface="微软雅黑" pitchFamily="34" charset="-122"/>
                <a:ea typeface="微软雅黑" pitchFamily="34" charset="-122"/>
              </a:rPr>
              <a:t>年在</a:t>
            </a:r>
            <a:r>
              <a:rPr lang="en-US" altLang="zh-CN" sz="2000" b="1" dirty="0" smtClean="0">
                <a:latin typeface="微软雅黑" pitchFamily="34" charset="-122"/>
                <a:ea typeface="微软雅黑" pitchFamily="34" charset="-122"/>
              </a:rPr>
              <a:t>21</a:t>
            </a:r>
            <a:r>
              <a:rPr lang="zh-CN" altLang="en-US" sz="2000" b="1" dirty="0" smtClean="0">
                <a:latin typeface="微软雅黑" pitchFamily="34" charset="-122"/>
                <a:ea typeface="微软雅黑" pitchFamily="34" charset="-122"/>
              </a:rPr>
              <a:t>个省份的</a:t>
            </a:r>
            <a:r>
              <a:rPr lang="en-US" altLang="zh-CN" sz="2000" b="1" dirty="0" smtClean="0">
                <a:latin typeface="微软雅黑" pitchFamily="34" charset="-122"/>
                <a:ea typeface="微软雅黑" pitchFamily="34" charset="-122"/>
              </a:rPr>
              <a:t>1000</a:t>
            </a:r>
            <a:r>
              <a:rPr lang="zh-CN" altLang="en-US" sz="2000" b="1" dirty="0">
                <a:latin typeface="微软雅黑" pitchFamily="34" charset="-122"/>
                <a:ea typeface="微软雅黑" pitchFamily="34" charset="-122"/>
              </a:rPr>
              <a:t>个区县启动了电子合同试点</a:t>
            </a:r>
            <a:r>
              <a:rPr lang="zh-CN" altLang="en-US" sz="2000" b="1" dirty="0" smtClean="0">
                <a:latin typeface="微软雅黑" pitchFamily="34" charset="-122"/>
                <a:ea typeface="微软雅黑" pitchFamily="34" charset="-122"/>
              </a:rPr>
              <a:t>工作。</a:t>
            </a:r>
            <a:endParaRPr lang="en-US" altLang="zh-CN" sz="2000" b="1" dirty="0" smtClean="0">
              <a:latin typeface="微软雅黑" pitchFamily="34" charset="-122"/>
              <a:ea typeface="微软雅黑" pitchFamily="34" charset="-122"/>
            </a:endParaRPr>
          </a:p>
          <a:p>
            <a:pPr marL="342900" indent="-342900">
              <a:buFont typeface="Wingdings" pitchFamily="2" charset="2"/>
              <a:buChar char="l"/>
            </a:pPr>
            <a:r>
              <a:rPr lang="zh-CN" altLang="en-US" sz="2000" b="1" dirty="0" smtClean="0">
                <a:latin typeface="微软雅黑" pitchFamily="34" charset="-122"/>
                <a:ea typeface="微软雅黑" pitchFamily="34" charset="-122"/>
              </a:rPr>
              <a:t>学生</a:t>
            </a:r>
            <a:r>
              <a:rPr lang="zh-CN" altLang="en-US" sz="2000" b="1" dirty="0">
                <a:latin typeface="微软雅黑" pitchFamily="34" charset="-122"/>
                <a:ea typeface="微软雅黑" pitchFamily="34" charset="-122"/>
              </a:rPr>
              <a:t>可直接通过高拍仪和手写板完成信息采集、材料存档和合同签订，简化了手续，提高了效率，节省了支出，预计该</a:t>
            </a:r>
            <a:r>
              <a:rPr lang="zh-CN" altLang="en-US" sz="2000" b="1" dirty="0" smtClean="0">
                <a:latin typeface="微软雅黑" pitchFamily="34" charset="-122"/>
                <a:ea typeface="微软雅黑" pitchFamily="34" charset="-122"/>
              </a:rPr>
              <a:t>工作惠及</a:t>
            </a:r>
            <a:r>
              <a:rPr lang="en-US" altLang="zh-CN" sz="2000" b="1" dirty="0">
                <a:latin typeface="微软雅黑" pitchFamily="34" charset="-122"/>
                <a:ea typeface="微软雅黑" pitchFamily="34" charset="-122"/>
              </a:rPr>
              <a:t>100</a:t>
            </a:r>
            <a:r>
              <a:rPr lang="zh-CN" altLang="en-US" sz="2000" b="1" dirty="0">
                <a:latin typeface="微软雅黑" pitchFamily="34" charset="-122"/>
                <a:ea typeface="微软雅黑" pitchFamily="34" charset="-122"/>
              </a:rPr>
              <a:t>万名学生</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p:txBody>
      </p:sp>
      <p:pic>
        <p:nvPicPr>
          <p:cNvPr id="22" name="图片 13" descr="说明: C:\Users\CDB\Documents\太谷照片new\65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26943" y="4310395"/>
            <a:ext cx="2850287" cy="214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C:\Users\ASUS\Desktop\webwxgetmsgim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76755" y="4310393"/>
            <a:ext cx="2536076" cy="21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436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a:xfrm>
            <a:off x="9347200" y="0"/>
            <a:ext cx="2844800" cy="365125"/>
          </a:xfrm>
        </p:spPr>
        <p:txBody>
          <a:bodyPr/>
          <a:lstStyle/>
          <a:p>
            <a:pPr>
              <a:defRPr/>
            </a:pPr>
            <a:fld id="{50A7D6EC-BC01-493E-9D1E-6C7A7B16C25B}" type="slidenum">
              <a:rPr lang="zh-CN" altLang="en-US" smtClean="0"/>
              <a:pPr>
                <a:defRPr/>
              </a:pPr>
              <a:t>13</a:t>
            </a:fld>
            <a:endParaRPr lang="zh-CN" altLang="en-US" sz="1800">
              <a:solidFill>
                <a:schemeClr val="tx1"/>
              </a:solidFill>
              <a:latin typeface="Arial" pitchFamily="34" charset="0"/>
              <a:ea typeface="+mn-ea"/>
            </a:endParaRPr>
          </a:p>
        </p:txBody>
      </p:sp>
      <p:sp>
        <p:nvSpPr>
          <p:cNvPr id="8" name="矩形 7"/>
          <p:cNvSpPr>
            <a:spLocks noChangeArrowheads="1"/>
          </p:cNvSpPr>
          <p:nvPr/>
        </p:nvSpPr>
        <p:spPr bwMode="auto">
          <a:xfrm>
            <a:off x="452437" y="288925"/>
            <a:ext cx="6434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rgbClr val="C00000"/>
                </a:solidFill>
                <a:latin typeface="微软雅黑" pitchFamily="34" charset="-122"/>
                <a:ea typeface="微软雅黑" pitchFamily="34" charset="-122"/>
                <a:sym typeface="微软雅黑" pitchFamily="34" charset="-122"/>
              </a:rPr>
              <a:t>五、还款政策</a:t>
            </a:r>
          </a:p>
        </p:txBody>
      </p:sp>
      <p:sp>
        <p:nvSpPr>
          <p:cNvPr id="9" name="页脚占位符 2"/>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国家开发银行河北省分行</a:t>
            </a:r>
            <a:endParaRPr lang="zh-CN" altLang="en-US" dirty="0" smtClean="0">
              <a:latin typeface="Arial" pitchFamily="34" charset="0"/>
            </a:endParaRPr>
          </a:p>
        </p:txBody>
      </p:sp>
      <p:sp>
        <p:nvSpPr>
          <p:cNvPr id="1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 name="矩形 10"/>
          <p:cNvSpPr/>
          <p:nvPr/>
        </p:nvSpPr>
        <p:spPr>
          <a:xfrm>
            <a:off x="4655046" y="400036"/>
            <a:ext cx="184731" cy="369332"/>
          </a:xfrm>
          <a:prstGeom prst="rect">
            <a:avLst/>
          </a:prstGeom>
        </p:spPr>
        <p:txBody>
          <a:bodyPr wrap="none">
            <a:spAutoFit/>
          </a:bodyPr>
          <a:lstStyle/>
          <a:p>
            <a:endParaRPr lang="zh-CN" altLang="en-US" b="1" dirty="0">
              <a:solidFill>
                <a:srgbClr val="0AAEEA"/>
              </a:solidFill>
              <a:latin typeface="微软雅黑" pitchFamily="34" charset="-122"/>
              <a:ea typeface="微软雅黑" pitchFamily="34" charset="-122"/>
              <a:sym typeface="微软雅黑" pitchFamily="34" charset="-122"/>
            </a:endParaRPr>
          </a:p>
        </p:txBody>
      </p:sp>
      <p:sp>
        <p:nvSpPr>
          <p:cNvPr id="22" name="直接连接符 22"/>
          <p:cNvSpPr>
            <a:spLocks noChangeShapeType="1"/>
          </p:cNvSpPr>
          <p:nvPr/>
        </p:nvSpPr>
        <p:spPr bwMode="auto">
          <a:xfrm>
            <a:off x="1050926" y="1019175"/>
            <a:ext cx="11113" cy="5646738"/>
          </a:xfrm>
          <a:prstGeom prst="line">
            <a:avLst/>
          </a:prstGeom>
          <a:noFill/>
          <a:ln w="38100" cap="rnd">
            <a:solidFill>
              <a:srgbClr val="65A2C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椭圆 23"/>
          <p:cNvSpPr>
            <a:spLocks noChangeArrowheads="1"/>
          </p:cNvSpPr>
          <p:nvPr/>
        </p:nvSpPr>
        <p:spPr bwMode="auto">
          <a:xfrm>
            <a:off x="927100" y="1262065"/>
            <a:ext cx="225425" cy="225425"/>
          </a:xfrm>
          <a:prstGeom prst="ellipse">
            <a:avLst/>
          </a:prstGeom>
          <a:solidFill>
            <a:srgbClr val="65A2C5"/>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4" name="直接连接符 20"/>
          <p:cNvSpPr>
            <a:spLocks noChangeShapeType="1"/>
          </p:cNvSpPr>
          <p:nvPr/>
        </p:nvSpPr>
        <p:spPr bwMode="auto">
          <a:xfrm>
            <a:off x="1366838" y="1613763"/>
            <a:ext cx="41005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文本框 2"/>
          <p:cNvSpPr>
            <a:spLocks noChangeArrowheads="1"/>
          </p:cNvSpPr>
          <p:nvPr/>
        </p:nvSpPr>
        <p:spPr bwMode="auto">
          <a:xfrm>
            <a:off x="1368426" y="1161258"/>
            <a:ext cx="9667874"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a:solidFill>
                  <a:srgbClr val="65A2C5"/>
                </a:solidFill>
                <a:latin typeface="微软雅黑" pitchFamily="34" charset="-122"/>
                <a:ea typeface="微软雅黑" pitchFamily="34" charset="-122"/>
              </a:rPr>
              <a:t>还款规则</a:t>
            </a:r>
          </a:p>
        </p:txBody>
      </p:sp>
      <p:sp>
        <p:nvSpPr>
          <p:cNvPr id="26" name="文本框 30"/>
          <p:cNvSpPr>
            <a:spLocks noChangeArrowheads="1"/>
          </p:cNvSpPr>
          <p:nvPr/>
        </p:nvSpPr>
        <p:spPr bwMode="auto">
          <a:xfrm>
            <a:off x="1506766" y="1671638"/>
            <a:ext cx="1013736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538163" algn="just"/>
            <a:r>
              <a:rPr lang="zh-CN" altLang="en-US" sz="2000" dirty="0">
                <a:latin typeface="微软雅黑" pitchFamily="34" charset="-122"/>
                <a:ea typeface="微软雅黑" pitchFamily="34" charset="-122"/>
              </a:rPr>
              <a:t>毕业当年</a:t>
            </a:r>
            <a:r>
              <a:rPr lang="en-US" altLang="zh-CN" sz="2000" dirty="0">
                <a:latin typeface="微软雅黑" pitchFamily="34" charset="-122"/>
                <a:ea typeface="微软雅黑" pitchFamily="34" charset="-122"/>
              </a:rPr>
              <a:t>9</a:t>
            </a:r>
            <a:r>
              <a:rPr lang="zh-CN" altLang="en-US" sz="2000" dirty="0">
                <a:latin typeface="微软雅黑" pitchFamily="34" charset="-122"/>
                <a:ea typeface="微软雅黑" pitchFamily="34" charset="-122"/>
              </a:rPr>
              <a:t>月</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日起开始</a:t>
            </a:r>
            <a:r>
              <a:rPr lang="zh-CN" altLang="en-US" sz="2000">
                <a:latin typeface="微软雅黑" pitchFamily="34" charset="-122"/>
                <a:ea typeface="微软雅黑" pitchFamily="34" charset="-122"/>
              </a:rPr>
              <a:t>自己</a:t>
            </a:r>
            <a:r>
              <a:rPr lang="zh-CN" altLang="en-US" sz="2000" smtClean="0">
                <a:latin typeface="微软雅黑" pitchFamily="34" charset="-122"/>
                <a:ea typeface="微软雅黑" pitchFamily="34" charset="-122"/>
              </a:rPr>
              <a:t>负担贷款利息</a:t>
            </a:r>
            <a:r>
              <a:rPr lang="zh-CN" altLang="en-US" sz="2000" dirty="0">
                <a:latin typeface="微软雅黑" pitchFamily="34" charset="-122"/>
                <a:ea typeface="微软雅黑" pitchFamily="34" charset="-122"/>
              </a:rPr>
              <a:t>。每年的</a:t>
            </a:r>
            <a:r>
              <a:rPr lang="en-US" altLang="zh-CN" sz="2000" dirty="0">
                <a:latin typeface="微软雅黑" pitchFamily="34" charset="-122"/>
                <a:ea typeface="微软雅黑" pitchFamily="34" charset="-122"/>
              </a:rPr>
              <a:t>12</a:t>
            </a:r>
            <a:r>
              <a:rPr lang="zh-CN" altLang="en-US" sz="2000" dirty="0">
                <a:latin typeface="微软雅黑" pitchFamily="34" charset="-122"/>
                <a:ea typeface="微软雅黑" pitchFamily="34" charset="-122"/>
              </a:rPr>
              <a:t>月</a:t>
            </a:r>
            <a:r>
              <a:rPr lang="en-US" altLang="zh-CN" sz="2000" dirty="0">
                <a:latin typeface="微软雅黑" pitchFamily="34" charset="-122"/>
                <a:ea typeface="微软雅黑" pitchFamily="34" charset="-122"/>
              </a:rPr>
              <a:t>20</a:t>
            </a:r>
            <a:r>
              <a:rPr lang="zh-CN" altLang="en-US" sz="2000" dirty="0">
                <a:latin typeface="微软雅黑" pitchFamily="34" charset="-122"/>
                <a:ea typeface="微软雅黑" pitchFamily="34" charset="-122"/>
              </a:rPr>
              <a:t>日为正常还息日。宽限期内只需自付利息，不需偿还本金。毕业</a:t>
            </a:r>
            <a:r>
              <a:rPr lang="zh-CN" altLang="en-US" sz="2000" dirty="0" smtClean="0">
                <a:latin typeface="微软雅黑" pitchFamily="34" charset="-122"/>
                <a:ea typeface="微软雅黑" pitchFamily="34" charset="-122"/>
              </a:rPr>
              <a:t>后三年</a:t>
            </a:r>
            <a:r>
              <a:rPr lang="zh-CN" altLang="en-US" sz="2000" dirty="0">
                <a:latin typeface="微软雅黑" pitchFamily="34" charset="-122"/>
                <a:ea typeface="微软雅黑" pitchFamily="34" charset="-122"/>
              </a:rPr>
              <a:t>为宽限期，</a:t>
            </a:r>
            <a:r>
              <a:rPr lang="zh-CN" altLang="en-US" sz="2000" b="1" dirty="0">
                <a:latin typeface="微软雅黑" pitchFamily="34" charset="-122"/>
                <a:ea typeface="微软雅黑" pitchFamily="34" charset="-122"/>
              </a:rPr>
              <a:t>毕业当年为宽限期第一年</a:t>
            </a:r>
            <a:r>
              <a:rPr lang="zh-CN" altLang="en-US" sz="2000" dirty="0">
                <a:latin typeface="微软雅黑" pitchFamily="34" charset="-122"/>
                <a:ea typeface="微软雅黑" pitchFamily="34" charset="-122"/>
              </a:rPr>
              <a:t>，宽限期到毕业第三年</a:t>
            </a:r>
            <a:r>
              <a:rPr lang="en-US" altLang="zh-CN" sz="2000" dirty="0">
                <a:latin typeface="微软雅黑" pitchFamily="34" charset="-122"/>
                <a:ea typeface="微软雅黑" pitchFamily="34" charset="-122"/>
              </a:rPr>
              <a:t>12</a:t>
            </a:r>
            <a:r>
              <a:rPr lang="zh-CN" altLang="en-US" sz="2000" dirty="0">
                <a:latin typeface="微软雅黑" pitchFamily="34" charset="-122"/>
                <a:ea typeface="微软雅黑" pitchFamily="34" charset="-122"/>
              </a:rPr>
              <a:t>月</a:t>
            </a:r>
            <a:r>
              <a:rPr lang="en-US" altLang="zh-CN" sz="2000" dirty="0">
                <a:latin typeface="微软雅黑" pitchFamily="34" charset="-122"/>
                <a:ea typeface="微软雅黑" pitchFamily="34" charset="-122"/>
              </a:rPr>
              <a:t>20</a:t>
            </a:r>
            <a:r>
              <a:rPr lang="zh-CN" altLang="en-US" sz="2000" dirty="0">
                <a:latin typeface="微软雅黑" pitchFamily="34" charset="-122"/>
                <a:ea typeface="微软雅黑" pitchFamily="34" charset="-122"/>
              </a:rPr>
              <a:t>日为止。宽限期结束后次年的</a:t>
            </a:r>
            <a:r>
              <a:rPr lang="en-US" altLang="zh-CN" sz="2000" dirty="0">
                <a:latin typeface="微软雅黑" pitchFamily="34" charset="-122"/>
                <a:ea typeface="微软雅黑" pitchFamily="34" charset="-122"/>
              </a:rPr>
              <a:t>12</a:t>
            </a:r>
            <a:r>
              <a:rPr lang="zh-CN" altLang="en-US" sz="2000" dirty="0">
                <a:latin typeface="微软雅黑" pitchFamily="34" charset="-122"/>
                <a:ea typeface="微软雅黑" pitchFamily="34" charset="-122"/>
              </a:rPr>
              <a:t>月</a:t>
            </a:r>
            <a:r>
              <a:rPr lang="en-US" altLang="zh-CN" sz="2000" dirty="0">
                <a:latin typeface="微软雅黑" pitchFamily="34" charset="-122"/>
                <a:ea typeface="微软雅黑" pitchFamily="34" charset="-122"/>
              </a:rPr>
              <a:t>20</a:t>
            </a:r>
            <a:r>
              <a:rPr lang="zh-CN" altLang="en-US" sz="2000" dirty="0">
                <a:latin typeface="微软雅黑" pitchFamily="34" charset="-122"/>
                <a:ea typeface="微软雅黑" pitchFamily="34" charset="-122"/>
              </a:rPr>
              <a:t>日除自付利息外开始等额还本，贷款期限最后一年的</a:t>
            </a:r>
            <a:r>
              <a:rPr lang="en-US" altLang="zh-CN" sz="2000" dirty="0">
                <a:latin typeface="微软雅黑" pitchFamily="34" charset="-122"/>
                <a:ea typeface="微软雅黑" pitchFamily="34" charset="-122"/>
              </a:rPr>
              <a:t>9</a:t>
            </a:r>
            <a:r>
              <a:rPr lang="zh-CN" altLang="en-US" sz="2000" dirty="0">
                <a:latin typeface="微软雅黑" pitchFamily="34" charset="-122"/>
                <a:ea typeface="微软雅黑" pitchFamily="34" charset="-122"/>
              </a:rPr>
              <a:t>月</a:t>
            </a:r>
            <a:r>
              <a:rPr lang="en-US" altLang="zh-CN" sz="2000" dirty="0">
                <a:latin typeface="微软雅黑" pitchFamily="34" charset="-122"/>
                <a:ea typeface="微软雅黑" pitchFamily="34" charset="-122"/>
              </a:rPr>
              <a:t>20</a:t>
            </a:r>
            <a:r>
              <a:rPr lang="zh-CN" altLang="en-US" sz="2000" dirty="0">
                <a:latin typeface="微软雅黑" pitchFamily="34" charset="-122"/>
                <a:ea typeface="微软雅黑" pitchFamily="34" charset="-122"/>
              </a:rPr>
              <a:t>日要求全部还清。</a:t>
            </a:r>
          </a:p>
        </p:txBody>
      </p:sp>
      <p:graphicFrame>
        <p:nvGraphicFramePr>
          <p:cNvPr id="27" name="表格 26"/>
          <p:cNvGraphicFramePr>
            <a:graphicFrameLocks noGrp="1"/>
          </p:cNvGraphicFramePr>
          <p:nvPr>
            <p:extLst>
              <p:ext uri="{D42A27DB-BD31-4B8C-83A1-F6EECF244321}">
                <p14:modId xmlns:p14="http://schemas.microsoft.com/office/powerpoint/2010/main" val="3286847929"/>
              </p:ext>
            </p:extLst>
          </p:nvPr>
        </p:nvGraphicFramePr>
        <p:xfrm>
          <a:off x="1506767" y="3185343"/>
          <a:ext cx="10253111" cy="3302299"/>
        </p:xfrm>
        <a:graphic>
          <a:graphicData uri="http://schemas.openxmlformats.org/drawingml/2006/table">
            <a:tbl>
              <a:tblPr>
                <a:tableStyleId>{35758FB7-9AC5-4552-8A53-C91805E547FA}</a:tableStyleId>
              </a:tblPr>
              <a:tblGrid>
                <a:gridCol w="1622361"/>
                <a:gridCol w="2001748"/>
                <a:gridCol w="1925277"/>
                <a:gridCol w="4703725"/>
              </a:tblGrid>
              <a:tr h="402296">
                <a:tc>
                  <a:txBody>
                    <a:bodyPr/>
                    <a:lstStyle/>
                    <a:p>
                      <a:pPr algn="ctr" fontAlgn="ctr"/>
                      <a:r>
                        <a:rPr lang="zh-CN" altLang="en-US" sz="1600" b="1" u="none" strike="noStrike" dirty="0">
                          <a:effectLst/>
                          <a:latin typeface="微软雅黑" panose="020B0503020204020204" pitchFamily="34" charset="-122"/>
                          <a:ea typeface="微软雅黑" panose="020B0503020204020204" pitchFamily="34" charset="-122"/>
                        </a:rPr>
                        <a:t>阶段</a:t>
                      </a:r>
                      <a:endParaRPr lang="zh-CN" altLang="en-US"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65A2C5"/>
                    </a:solidFill>
                  </a:tcPr>
                </a:tc>
                <a:tc>
                  <a:txBody>
                    <a:bodyPr/>
                    <a:lstStyle/>
                    <a:p>
                      <a:pPr algn="ctr" fontAlgn="ctr"/>
                      <a:r>
                        <a:rPr lang="zh-CN" altLang="en-US" sz="1600" b="1" u="none" strike="noStrike" dirty="0">
                          <a:effectLst/>
                          <a:latin typeface="微软雅黑" panose="020B0503020204020204" pitchFamily="34" charset="-122"/>
                          <a:ea typeface="微软雅黑" panose="020B0503020204020204" pitchFamily="34" charset="-122"/>
                        </a:rPr>
                        <a:t>时间</a:t>
                      </a:r>
                      <a:endParaRPr lang="zh-CN" altLang="en-US"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65A2C5"/>
                    </a:solidFill>
                  </a:tcPr>
                </a:tc>
                <a:tc>
                  <a:txBody>
                    <a:bodyPr/>
                    <a:lstStyle/>
                    <a:p>
                      <a:pPr algn="ctr" fontAlgn="ctr"/>
                      <a:r>
                        <a:rPr lang="zh-CN" altLang="en-US" sz="1600" b="1" u="none" strike="noStrike" dirty="0">
                          <a:effectLst/>
                          <a:latin typeface="微软雅黑" panose="020B0503020204020204" pitchFamily="34" charset="-122"/>
                          <a:ea typeface="微软雅黑" panose="020B0503020204020204" pitchFamily="34" charset="-122"/>
                        </a:rPr>
                        <a:t>还本付息日</a:t>
                      </a:r>
                      <a:endParaRPr lang="zh-CN" altLang="en-US"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65A2C5"/>
                    </a:solidFill>
                  </a:tcPr>
                </a:tc>
                <a:tc>
                  <a:txBody>
                    <a:bodyPr/>
                    <a:lstStyle/>
                    <a:p>
                      <a:pPr algn="ctr" fontAlgn="ctr"/>
                      <a:r>
                        <a:rPr lang="zh-CN" altLang="en-US" sz="1600" b="1" u="none" strike="noStrike" dirty="0">
                          <a:effectLst/>
                          <a:latin typeface="微软雅黑" panose="020B0503020204020204" pitchFamily="34" charset="-122"/>
                          <a:ea typeface="微软雅黑" panose="020B0503020204020204" pitchFamily="34" charset="-122"/>
                        </a:rPr>
                        <a:t>还款金额</a:t>
                      </a:r>
                      <a:endParaRPr lang="zh-CN" altLang="en-US"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65A2C5"/>
                    </a:solidFill>
                  </a:tcPr>
                </a:tc>
              </a:tr>
              <a:tr h="343529">
                <a:tc rowSpan="4">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高校就读期间</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第</a:t>
                      </a:r>
                      <a:r>
                        <a:rPr lang="en-US" altLang="zh-CN" sz="1600" u="none" strike="noStrike" dirty="0">
                          <a:effectLst/>
                          <a:latin typeface="微软雅黑" panose="020B0503020204020204" pitchFamily="34" charset="-122"/>
                          <a:ea typeface="微软雅黑" panose="020B0503020204020204" pitchFamily="34" charset="-122"/>
                        </a:rPr>
                        <a:t>1</a:t>
                      </a:r>
                      <a:r>
                        <a:rPr lang="zh-CN" altLang="en-US" sz="1600" u="none" strike="noStrike" dirty="0">
                          <a:effectLst/>
                          <a:latin typeface="微软雅黑" panose="020B0503020204020204" pitchFamily="34" charset="-122"/>
                          <a:ea typeface="微软雅黑" panose="020B0503020204020204" pitchFamily="34" charset="-122"/>
                        </a:rPr>
                        <a:t>年</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c rowSpan="3">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无</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c rowSpan="3">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无</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r>
              <a:tr h="343529">
                <a:tc vMerge="1">
                  <a:txBody>
                    <a:bodyPr/>
                    <a:lstStyle/>
                    <a:p>
                      <a:endParaRPr lang="zh-CN" altLang="en-US"/>
                    </a:p>
                  </a:txBody>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第</a:t>
                      </a:r>
                      <a:r>
                        <a:rPr lang="en-US" altLang="zh-CN" sz="1600" u="none" strike="noStrike" dirty="0">
                          <a:effectLst/>
                          <a:latin typeface="微软雅黑" panose="020B0503020204020204" pitchFamily="34" charset="-122"/>
                          <a:ea typeface="微软雅黑" panose="020B0503020204020204" pitchFamily="34" charset="-122"/>
                        </a:rPr>
                        <a:t>2</a:t>
                      </a:r>
                      <a:r>
                        <a:rPr lang="zh-CN" altLang="en-US" sz="1600" u="none" strike="noStrike" dirty="0">
                          <a:effectLst/>
                          <a:latin typeface="微软雅黑" panose="020B0503020204020204" pitchFamily="34" charset="-122"/>
                          <a:ea typeface="微软雅黑" panose="020B0503020204020204" pitchFamily="34" charset="-122"/>
                        </a:rPr>
                        <a:t>年</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c vMerge="1">
                  <a:txBody>
                    <a:bodyPr/>
                    <a:lstStyle/>
                    <a:p>
                      <a:endParaRPr lang="zh-CN" altLang="en-US"/>
                    </a:p>
                  </a:txBody>
                  <a:tcPr/>
                </a:tc>
                <a:tc vMerge="1">
                  <a:txBody>
                    <a:bodyPr/>
                    <a:lstStyle/>
                    <a:p>
                      <a:endParaRPr lang="zh-CN" altLang="en-US"/>
                    </a:p>
                  </a:txBody>
                  <a:tcPr/>
                </a:tc>
              </a:tr>
              <a:tr h="343529">
                <a:tc vMerge="1">
                  <a:txBody>
                    <a:bodyPr/>
                    <a:lstStyle/>
                    <a:p>
                      <a:endParaRPr lang="zh-CN" altLang="en-US"/>
                    </a:p>
                  </a:txBody>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第</a:t>
                      </a:r>
                      <a:r>
                        <a:rPr lang="en-US" altLang="zh-CN" sz="1600" u="none" strike="noStrike" dirty="0">
                          <a:effectLst/>
                          <a:latin typeface="微软雅黑" panose="020B0503020204020204" pitchFamily="34" charset="-122"/>
                          <a:ea typeface="微软雅黑" panose="020B0503020204020204" pitchFamily="34" charset="-122"/>
                        </a:rPr>
                        <a:t>3</a:t>
                      </a:r>
                      <a:r>
                        <a:rPr lang="zh-CN" altLang="en-US" sz="1600" u="none" strike="noStrike" dirty="0">
                          <a:effectLst/>
                          <a:latin typeface="微软雅黑" panose="020B0503020204020204" pitchFamily="34" charset="-122"/>
                          <a:ea typeface="微软雅黑" panose="020B0503020204020204" pitchFamily="34" charset="-122"/>
                        </a:rPr>
                        <a:t>年</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c vMerge="1">
                  <a:txBody>
                    <a:bodyPr/>
                    <a:lstStyle/>
                    <a:p>
                      <a:endParaRPr lang="zh-CN" altLang="en-US"/>
                    </a:p>
                  </a:txBody>
                  <a:tcPr/>
                </a:tc>
                <a:tc vMerge="1">
                  <a:txBody>
                    <a:bodyPr/>
                    <a:lstStyle/>
                    <a:p>
                      <a:endParaRPr lang="zh-CN" altLang="en-US"/>
                    </a:p>
                  </a:txBody>
                  <a:tcPr/>
                </a:tc>
              </a:tr>
              <a:tr h="343529">
                <a:tc vMerge="1">
                  <a:txBody>
                    <a:bodyPr/>
                    <a:lstStyle/>
                    <a:p>
                      <a:endParaRPr lang="zh-CN" altLang="en-US"/>
                    </a:p>
                  </a:txBody>
                  <a:tcPr/>
                </a:tc>
                <a:tc>
                  <a:txBody>
                    <a:bodyPr/>
                    <a:lstStyle/>
                    <a:p>
                      <a:pPr algn="ctr" fontAlgn="ctr"/>
                      <a:r>
                        <a:rPr lang="zh-CN" altLang="en-US" sz="1600" u="none" strike="noStrike">
                          <a:effectLst/>
                          <a:latin typeface="微软雅黑" panose="020B0503020204020204" pitchFamily="34" charset="-122"/>
                          <a:ea typeface="微软雅黑" panose="020B0503020204020204" pitchFamily="34" charset="-122"/>
                        </a:rPr>
                        <a:t>第</a:t>
                      </a:r>
                      <a:r>
                        <a:rPr lang="en-US" altLang="zh-CN" sz="1600" u="none" strike="noStrike">
                          <a:effectLst/>
                          <a:latin typeface="微软雅黑" panose="020B0503020204020204" pitchFamily="34" charset="-122"/>
                          <a:ea typeface="微软雅黑" panose="020B0503020204020204" pitchFamily="34" charset="-122"/>
                        </a:rPr>
                        <a:t>4</a:t>
                      </a:r>
                      <a:r>
                        <a:rPr lang="zh-CN" altLang="en-US" sz="1600" u="none" strike="noStrike">
                          <a:effectLst/>
                          <a:latin typeface="微软雅黑" panose="020B0503020204020204" pitchFamily="34" charset="-122"/>
                          <a:ea typeface="微软雅黑" panose="020B0503020204020204" pitchFamily="34" charset="-122"/>
                        </a:rPr>
                        <a:t>年</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12</a:t>
                      </a:r>
                      <a:r>
                        <a:rPr lang="zh-CN" altLang="en-US" sz="1600" u="none" strike="noStrike" dirty="0">
                          <a:effectLst/>
                          <a:latin typeface="微软雅黑" panose="020B0503020204020204" pitchFamily="34" charset="-122"/>
                          <a:ea typeface="微软雅黑" panose="020B0503020204020204" pitchFamily="34" charset="-122"/>
                        </a:rPr>
                        <a:t>月</a:t>
                      </a:r>
                      <a:r>
                        <a:rPr lang="en-US" altLang="zh-CN" sz="1600" u="none" strike="noStrike" dirty="0">
                          <a:effectLst/>
                          <a:latin typeface="微软雅黑" panose="020B0503020204020204" pitchFamily="34" charset="-122"/>
                          <a:ea typeface="微软雅黑" panose="020B0503020204020204" pitchFamily="34" charset="-122"/>
                        </a:rPr>
                        <a:t>20</a:t>
                      </a:r>
                      <a:r>
                        <a:rPr lang="zh-CN" altLang="en-US" sz="1600" u="none" strike="noStrike" dirty="0">
                          <a:effectLst/>
                          <a:latin typeface="微软雅黑" panose="020B0503020204020204" pitchFamily="34" charset="-122"/>
                          <a:ea typeface="微软雅黑" panose="020B0503020204020204" pitchFamily="34" charset="-122"/>
                        </a:rPr>
                        <a:t>日</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承担毕业当年</a:t>
                      </a:r>
                      <a:r>
                        <a:rPr lang="en-US" altLang="zh-CN" sz="1600" u="none" strike="noStrike" dirty="0">
                          <a:effectLst/>
                          <a:latin typeface="微软雅黑" panose="020B0503020204020204" pitchFamily="34" charset="-122"/>
                          <a:ea typeface="微软雅黑" panose="020B0503020204020204" pitchFamily="34" charset="-122"/>
                        </a:rPr>
                        <a:t>9</a:t>
                      </a:r>
                      <a:r>
                        <a:rPr lang="zh-CN" altLang="en-US" sz="1600" u="none" strike="noStrike" dirty="0">
                          <a:effectLst/>
                          <a:latin typeface="微软雅黑" panose="020B0503020204020204" pitchFamily="34" charset="-122"/>
                          <a:ea typeface="微软雅黑" panose="020B0503020204020204" pitchFamily="34" charset="-122"/>
                        </a:rPr>
                        <a:t>月</a:t>
                      </a:r>
                      <a:r>
                        <a:rPr lang="en-US" altLang="zh-CN" sz="1600" u="none" strike="noStrike" dirty="0">
                          <a:effectLst/>
                          <a:latin typeface="微软雅黑" panose="020B0503020204020204" pitchFamily="34" charset="-122"/>
                          <a:ea typeface="微软雅黑" panose="020B0503020204020204" pitchFamily="34" charset="-122"/>
                        </a:rPr>
                        <a:t>1</a:t>
                      </a:r>
                      <a:r>
                        <a:rPr lang="zh-CN" altLang="en-US" sz="1600" u="none" strike="noStrike" dirty="0">
                          <a:effectLst/>
                          <a:latin typeface="微软雅黑" panose="020B0503020204020204" pitchFamily="34" charset="-122"/>
                          <a:ea typeface="微软雅黑" panose="020B0503020204020204" pitchFamily="34" charset="-122"/>
                        </a:rPr>
                        <a:t>日至</a:t>
                      </a:r>
                      <a:r>
                        <a:rPr lang="en-US" altLang="zh-CN" sz="1600" u="none" strike="noStrike" dirty="0">
                          <a:effectLst/>
                          <a:latin typeface="微软雅黑" panose="020B0503020204020204" pitchFamily="34" charset="-122"/>
                          <a:ea typeface="微软雅黑" panose="020B0503020204020204" pitchFamily="34" charset="-122"/>
                        </a:rPr>
                        <a:t>12</a:t>
                      </a:r>
                      <a:r>
                        <a:rPr lang="zh-CN" altLang="en-US" sz="1600" u="none" strike="noStrike" dirty="0">
                          <a:effectLst/>
                          <a:latin typeface="微软雅黑" panose="020B0503020204020204" pitchFamily="34" charset="-122"/>
                          <a:ea typeface="微软雅黑" panose="020B0503020204020204" pitchFamily="34" charset="-122"/>
                        </a:rPr>
                        <a:t>月</a:t>
                      </a:r>
                      <a:r>
                        <a:rPr lang="en-US" altLang="zh-CN" sz="1600" u="none" strike="noStrike" dirty="0">
                          <a:effectLst/>
                          <a:latin typeface="微软雅黑" panose="020B0503020204020204" pitchFamily="34" charset="-122"/>
                          <a:ea typeface="微软雅黑" panose="020B0503020204020204" pitchFamily="34" charset="-122"/>
                        </a:rPr>
                        <a:t>20</a:t>
                      </a:r>
                      <a:r>
                        <a:rPr lang="zh-CN" altLang="en-US" sz="1600" u="none" strike="noStrike" dirty="0">
                          <a:effectLst/>
                          <a:latin typeface="微软雅黑" panose="020B0503020204020204" pitchFamily="34" charset="-122"/>
                          <a:ea typeface="微软雅黑" panose="020B0503020204020204" pitchFamily="34" charset="-122"/>
                        </a:rPr>
                        <a:t>日的利息</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r>
              <a:tr h="343529">
                <a:tc rowSpan="4">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毕业（或结业）</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c>
                  <a:txBody>
                    <a:bodyPr/>
                    <a:lstStyle/>
                    <a:p>
                      <a:pPr algn="ctr" fontAlgn="ctr"/>
                      <a:r>
                        <a:rPr lang="zh-CN" altLang="en-US" sz="1600" u="none" strike="noStrike">
                          <a:effectLst/>
                          <a:latin typeface="微软雅黑" panose="020B0503020204020204" pitchFamily="34" charset="-122"/>
                          <a:ea typeface="微软雅黑" panose="020B0503020204020204" pitchFamily="34" charset="-122"/>
                        </a:rPr>
                        <a:t>第</a:t>
                      </a:r>
                      <a:r>
                        <a:rPr lang="en-US" altLang="zh-CN" sz="1600" u="none" strike="noStrike">
                          <a:effectLst/>
                          <a:latin typeface="微软雅黑" panose="020B0503020204020204" pitchFamily="34" charset="-122"/>
                          <a:ea typeface="微软雅黑" panose="020B0503020204020204" pitchFamily="34" charset="-122"/>
                        </a:rPr>
                        <a:t>5</a:t>
                      </a:r>
                      <a:r>
                        <a:rPr lang="zh-CN" altLang="en-US" sz="1600" u="none" strike="noStrike">
                          <a:effectLst/>
                          <a:latin typeface="微软雅黑" panose="020B0503020204020204" pitchFamily="34" charset="-122"/>
                          <a:ea typeface="微软雅黑" panose="020B0503020204020204" pitchFamily="34" charset="-122"/>
                        </a:rPr>
                        <a:t>年</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12</a:t>
                      </a:r>
                      <a:r>
                        <a:rPr lang="zh-CN" altLang="en-US" sz="1600" u="none" strike="noStrike" dirty="0">
                          <a:effectLst/>
                          <a:latin typeface="微软雅黑" panose="020B0503020204020204" pitchFamily="34" charset="-122"/>
                          <a:ea typeface="微软雅黑" panose="020B0503020204020204" pitchFamily="34" charset="-122"/>
                        </a:rPr>
                        <a:t>月</a:t>
                      </a:r>
                      <a:r>
                        <a:rPr lang="en-US" altLang="zh-CN" sz="1600" u="none" strike="noStrike" dirty="0">
                          <a:effectLst/>
                          <a:latin typeface="微软雅黑" panose="020B0503020204020204" pitchFamily="34" charset="-122"/>
                          <a:ea typeface="微软雅黑" panose="020B0503020204020204" pitchFamily="34" charset="-122"/>
                        </a:rPr>
                        <a:t>20</a:t>
                      </a:r>
                      <a:r>
                        <a:rPr lang="zh-CN" altLang="en-US" sz="1600" u="none" strike="noStrike" dirty="0">
                          <a:effectLst/>
                          <a:latin typeface="微软雅黑" panose="020B0503020204020204" pitchFamily="34" charset="-122"/>
                          <a:ea typeface="微软雅黑" panose="020B0503020204020204" pitchFamily="34" charset="-122"/>
                        </a:rPr>
                        <a:t>日</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承担上年度</a:t>
                      </a:r>
                      <a:r>
                        <a:rPr lang="en-US" altLang="zh-CN" sz="1600" u="none" strike="noStrike" dirty="0">
                          <a:effectLst/>
                          <a:latin typeface="微软雅黑" panose="020B0503020204020204" pitchFamily="34" charset="-122"/>
                          <a:ea typeface="微软雅黑" panose="020B0503020204020204" pitchFamily="34" charset="-122"/>
                        </a:rPr>
                        <a:t>12</a:t>
                      </a:r>
                      <a:r>
                        <a:rPr lang="zh-CN" altLang="en-US" sz="1600" u="none" strike="noStrike" dirty="0">
                          <a:effectLst/>
                          <a:latin typeface="微软雅黑" panose="020B0503020204020204" pitchFamily="34" charset="-122"/>
                          <a:ea typeface="微软雅黑" panose="020B0503020204020204" pitchFamily="34" charset="-122"/>
                        </a:rPr>
                        <a:t>月</a:t>
                      </a:r>
                      <a:r>
                        <a:rPr lang="en-US" altLang="zh-CN" sz="1600" u="none" strike="noStrike" dirty="0">
                          <a:effectLst/>
                          <a:latin typeface="微软雅黑" panose="020B0503020204020204" pitchFamily="34" charset="-122"/>
                          <a:ea typeface="微软雅黑" panose="020B0503020204020204" pitchFamily="34" charset="-122"/>
                        </a:rPr>
                        <a:t>21</a:t>
                      </a:r>
                      <a:r>
                        <a:rPr lang="zh-CN" altLang="en-US" sz="1600" u="none" strike="noStrike" dirty="0">
                          <a:effectLst/>
                          <a:latin typeface="微软雅黑" panose="020B0503020204020204" pitchFamily="34" charset="-122"/>
                          <a:ea typeface="微软雅黑" panose="020B0503020204020204" pitchFamily="34" charset="-122"/>
                        </a:rPr>
                        <a:t>日至本年度</a:t>
                      </a:r>
                      <a:r>
                        <a:rPr lang="en-US" altLang="zh-CN" sz="1600" u="none" strike="noStrike" dirty="0">
                          <a:effectLst/>
                          <a:latin typeface="微软雅黑" panose="020B0503020204020204" pitchFamily="34" charset="-122"/>
                          <a:ea typeface="微软雅黑" panose="020B0503020204020204" pitchFamily="34" charset="-122"/>
                        </a:rPr>
                        <a:t>12</a:t>
                      </a:r>
                      <a:r>
                        <a:rPr lang="zh-CN" altLang="en-US" sz="1600" u="none" strike="noStrike" dirty="0">
                          <a:effectLst/>
                          <a:latin typeface="微软雅黑" panose="020B0503020204020204" pitchFamily="34" charset="-122"/>
                          <a:ea typeface="微软雅黑" panose="020B0503020204020204" pitchFamily="34" charset="-122"/>
                        </a:rPr>
                        <a:t>月</a:t>
                      </a:r>
                      <a:r>
                        <a:rPr lang="en-US" altLang="zh-CN" sz="1600" u="none" strike="noStrike" dirty="0">
                          <a:effectLst/>
                          <a:latin typeface="微软雅黑" panose="020B0503020204020204" pitchFamily="34" charset="-122"/>
                          <a:ea typeface="微软雅黑" panose="020B0503020204020204" pitchFamily="34" charset="-122"/>
                        </a:rPr>
                        <a:t>20</a:t>
                      </a:r>
                      <a:r>
                        <a:rPr lang="zh-CN" altLang="en-US" sz="1600" u="none" strike="noStrike" dirty="0">
                          <a:effectLst/>
                          <a:latin typeface="微软雅黑" panose="020B0503020204020204" pitchFamily="34" charset="-122"/>
                          <a:ea typeface="微软雅黑" panose="020B0503020204020204" pitchFamily="34" charset="-122"/>
                        </a:rPr>
                        <a:t>日的利息</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r>
              <a:tr h="343529">
                <a:tc vMerge="1">
                  <a:txBody>
                    <a:bodyPr/>
                    <a:lstStyle/>
                    <a:p>
                      <a:endParaRPr lang="zh-CN" altLang="en-US"/>
                    </a:p>
                  </a:txBody>
                  <a:tcPr/>
                </a:tc>
                <a:tc>
                  <a:txBody>
                    <a:bodyPr/>
                    <a:lstStyle/>
                    <a:p>
                      <a:pPr algn="ctr" fontAlgn="ctr"/>
                      <a:r>
                        <a:rPr lang="zh-CN" altLang="en-US" sz="1600" u="none" strike="noStrike">
                          <a:effectLst/>
                          <a:latin typeface="微软雅黑" panose="020B0503020204020204" pitchFamily="34" charset="-122"/>
                          <a:ea typeface="微软雅黑" panose="020B0503020204020204" pitchFamily="34" charset="-122"/>
                        </a:rPr>
                        <a:t>第</a:t>
                      </a:r>
                      <a:r>
                        <a:rPr lang="en-US" altLang="zh-CN" sz="1600" u="none" strike="noStrike">
                          <a:effectLst/>
                          <a:latin typeface="微软雅黑" panose="020B0503020204020204" pitchFamily="34" charset="-122"/>
                          <a:ea typeface="微软雅黑" panose="020B0503020204020204" pitchFamily="34" charset="-122"/>
                        </a:rPr>
                        <a:t>6</a:t>
                      </a:r>
                      <a:r>
                        <a:rPr lang="zh-CN" altLang="en-US" sz="1600" u="none" strike="noStrike">
                          <a:effectLst/>
                          <a:latin typeface="微软雅黑" panose="020B0503020204020204" pitchFamily="34" charset="-122"/>
                          <a:ea typeface="微软雅黑" panose="020B0503020204020204" pitchFamily="34" charset="-122"/>
                        </a:rPr>
                        <a:t>年</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c>
                  <a:txBody>
                    <a:bodyPr/>
                    <a:lstStyle/>
                    <a:p>
                      <a:pPr algn="ctr" fontAlgn="ctr"/>
                      <a:r>
                        <a:rPr lang="en-US" altLang="zh-CN" sz="1600" u="none" strike="noStrike">
                          <a:effectLst/>
                          <a:latin typeface="微软雅黑" panose="020B0503020204020204" pitchFamily="34" charset="-122"/>
                          <a:ea typeface="微软雅黑" panose="020B0503020204020204" pitchFamily="34" charset="-122"/>
                        </a:rPr>
                        <a:t>12</a:t>
                      </a:r>
                      <a:r>
                        <a:rPr lang="zh-CN" altLang="en-US" sz="1600" u="none" strike="noStrike">
                          <a:effectLst/>
                          <a:latin typeface="微软雅黑" panose="020B0503020204020204" pitchFamily="34" charset="-122"/>
                          <a:ea typeface="微软雅黑" panose="020B0503020204020204" pitchFamily="34" charset="-122"/>
                        </a:rPr>
                        <a:t>月</a:t>
                      </a:r>
                      <a:r>
                        <a:rPr lang="en-US" altLang="zh-CN" sz="1600" u="none" strike="noStrike">
                          <a:effectLst/>
                          <a:latin typeface="微软雅黑" panose="020B0503020204020204" pitchFamily="34" charset="-122"/>
                          <a:ea typeface="微软雅黑" panose="020B0503020204020204" pitchFamily="34" charset="-122"/>
                        </a:rPr>
                        <a:t>20</a:t>
                      </a:r>
                      <a:r>
                        <a:rPr lang="zh-CN" altLang="en-US" sz="1600" u="none" strike="noStrike">
                          <a:effectLst/>
                          <a:latin typeface="微软雅黑" panose="020B0503020204020204" pitchFamily="34" charset="-122"/>
                          <a:ea typeface="微软雅黑" panose="020B0503020204020204" pitchFamily="34" charset="-122"/>
                        </a:rPr>
                        <a:t>日</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承担上年度</a:t>
                      </a:r>
                      <a:r>
                        <a:rPr lang="en-US" altLang="zh-CN" sz="1600" u="none" strike="noStrike" dirty="0">
                          <a:effectLst/>
                          <a:latin typeface="微软雅黑" panose="020B0503020204020204" pitchFamily="34" charset="-122"/>
                          <a:ea typeface="微软雅黑" panose="020B0503020204020204" pitchFamily="34" charset="-122"/>
                        </a:rPr>
                        <a:t>12</a:t>
                      </a:r>
                      <a:r>
                        <a:rPr lang="zh-CN" altLang="en-US" sz="1600" u="none" strike="noStrike" dirty="0">
                          <a:effectLst/>
                          <a:latin typeface="微软雅黑" panose="020B0503020204020204" pitchFamily="34" charset="-122"/>
                          <a:ea typeface="微软雅黑" panose="020B0503020204020204" pitchFamily="34" charset="-122"/>
                        </a:rPr>
                        <a:t>月</a:t>
                      </a:r>
                      <a:r>
                        <a:rPr lang="en-US" altLang="zh-CN" sz="1600" u="none" strike="noStrike" dirty="0">
                          <a:effectLst/>
                          <a:latin typeface="微软雅黑" panose="020B0503020204020204" pitchFamily="34" charset="-122"/>
                          <a:ea typeface="微软雅黑" panose="020B0503020204020204" pitchFamily="34" charset="-122"/>
                        </a:rPr>
                        <a:t>21</a:t>
                      </a:r>
                      <a:r>
                        <a:rPr lang="zh-CN" altLang="en-US" sz="1600" u="none" strike="noStrike" dirty="0">
                          <a:effectLst/>
                          <a:latin typeface="微软雅黑" panose="020B0503020204020204" pitchFamily="34" charset="-122"/>
                          <a:ea typeface="微软雅黑" panose="020B0503020204020204" pitchFamily="34" charset="-122"/>
                        </a:rPr>
                        <a:t>日至本年度</a:t>
                      </a:r>
                      <a:r>
                        <a:rPr lang="en-US" altLang="zh-CN" sz="1600" u="none" strike="noStrike" dirty="0">
                          <a:effectLst/>
                          <a:latin typeface="微软雅黑" panose="020B0503020204020204" pitchFamily="34" charset="-122"/>
                          <a:ea typeface="微软雅黑" panose="020B0503020204020204" pitchFamily="34" charset="-122"/>
                        </a:rPr>
                        <a:t>12</a:t>
                      </a:r>
                      <a:r>
                        <a:rPr lang="zh-CN" altLang="en-US" sz="1600" u="none" strike="noStrike" dirty="0">
                          <a:effectLst/>
                          <a:latin typeface="微软雅黑" panose="020B0503020204020204" pitchFamily="34" charset="-122"/>
                          <a:ea typeface="微软雅黑" panose="020B0503020204020204" pitchFamily="34" charset="-122"/>
                        </a:rPr>
                        <a:t>月</a:t>
                      </a:r>
                      <a:r>
                        <a:rPr lang="en-US" altLang="zh-CN" sz="1600" u="none" strike="noStrike" dirty="0">
                          <a:effectLst/>
                          <a:latin typeface="微软雅黑" panose="020B0503020204020204" pitchFamily="34" charset="-122"/>
                          <a:ea typeface="微软雅黑" panose="020B0503020204020204" pitchFamily="34" charset="-122"/>
                        </a:rPr>
                        <a:t>20</a:t>
                      </a:r>
                      <a:r>
                        <a:rPr lang="zh-CN" altLang="en-US" sz="1600" u="none" strike="noStrike" dirty="0">
                          <a:effectLst/>
                          <a:latin typeface="微软雅黑" panose="020B0503020204020204" pitchFamily="34" charset="-122"/>
                          <a:ea typeface="微软雅黑" panose="020B0503020204020204" pitchFamily="34" charset="-122"/>
                        </a:rPr>
                        <a:t>日的利息</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r>
              <a:tr h="343529">
                <a:tc vMerge="1">
                  <a:txBody>
                    <a:bodyPr/>
                    <a:lstStyle/>
                    <a:p>
                      <a:endParaRPr lang="zh-CN" altLang="en-US"/>
                    </a:p>
                  </a:txBody>
                  <a:tcPr/>
                </a:tc>
                <a:tc>
                  <a:txBody>
                    <a:bodyPr/>
                    <a:lstStyle/>
                    <a:p>
                      <a:pPr algn="ctr" fontAlgn="ctr"/>
                      <a:r>
                        <a:rPr lang="zh-CN" altLang="en-US" sz="1600" u="none" strike="noStrike">
                          <a:effectLst/>
                          <a:latin typeface="微软雅黑" panose="020B0503020204020204" pitchFamily="34" charset="-122"/>
                          <a:ea typeface="微软雅黑" panose="020B0503020204020204" pitchFamily="34" charset="-122"/>
                        </a:rPr>
                        <a:t>第</a:t>
                      </a:r>
                      <a:r>
                        <a:rPr lang="en-US" altLang="zh-CN" sz="1600" u="none" strike="noStrike">
                          <a:effectLst/>
                          <a:latin typeface="微软雅黑" panose="020B0503020204020204" pitchFamily="34" charset="-122"/>
                          <a:ea typeface="微软雅黑" panose="020B0503020204020204" pitchFamily="34" charset="-122"/>
                        </a:rPr>
                        <a:t>7</a:t>
                      </a:r>
                      <a:r>
                        <a:rPr lang="zh-CN" altLang="en-US" sz="1600" u="none" strike="noStrike">
                          <a:effectLst/>
                          <a:latin typeface="微软雅黑" panose="020B0503020204020204" pitchFamily="34" charset="-122"/>
                          <a:ea typeface="微软雅黑" panose="020B0503020204020204" pitchFamily="34" charset="-122"/>
                        </a:rPr>
                        <a:t>年至第</a:t>
                      </a:r>
                      <a:r>
                        <a:rPr lang="en-US" altLang="zh-CN" sz="1600" u="none" strike="noStrike">
                          <a:effectLst/>
                          <a:latin typeface="微软雅黑" panose="020B0503020204020204" pitchFamily="34" charset="-122"/>
                          <a:ea typeface="微软雅黑" panose="020B0503020204020204" pitchFamily="34" charset="-122"/>
                        </a:rPr>
                        <a:t>16</a:t>
                      </a:r>
                      <a:r>
                        <a:rPr lang="zh-CN" altLang="en-US" sz="1600" u="none" strike="noStrike">
                          <a:effectLst/>
                          <a:latin typeface="微软雅黑" panose="020B0503020204020204" pitchFamily="34" charset="-122"/>
                          <a:ea typeface="微软雅黑" panose="020B0503020204020204" pitchFamily="34" charset="-122"/>
                        </a:rPr>
                        <a:t>年</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c>
                  <a:txBody>
                    <a:bodyPr/>
                    <a:lstStyle/>
                    <a:p>
                      <a:pPr algn="ctr" fontAlgn="ctr"/>
                      <a:r>
                        <a:rPr lang="zh-CN" altLang="en-US" sz="1600" u="none" strike="noStrike">
                          <a:effectLst/>
                          <a:latin typeface="微软雅黑" panose="020B0503020204020204" pitchFamily="34" charset="-122"/>
                          <a:ea typeface="微软雅黑" panose="020B0503020204020204" pitchFamily="34" charset="-122"/>
                        </a:rPr>
                        <a:t>每年的</a:t>
                      </a:r>
                      <a:r>
                        <a:rPr lang="en-US" altLang="zh-CN" sz="1600" u="none" strike="noStrike">
                          <a:effectLst/>
                          <a:latin typeface="微软雅黑" panose="020B0503020204020204" pitchFamily="34" charset="-122"/>
                          <a:ea typeface="微软雅黑" panose="020B0503020204020204" pitchFamily="34" charset="-122"/>
                        </a:rPr>
                        <a:t>12</a:t>
                      </a:r>
                      <a:r>
                        <a:rPr lang="zh-CN" altLang="en-US" sz="1600" u="none" strike="noStrike">
                          <a:effectLst/>
                          <a:latin typeface="微软雅黑" panose="020B0503020204020204" pitchFamily="34" charset="-122"/>
                          <a:ea typeface="微软雅黑" panose="020B0503020204020204" pitchFamily="34" charset="-122"/>
                        </a:rPr>
                        <a:t>月</a:t>
                      </a:r>
                      <a:r>
                        <a:rPr lang="en-US" altLang="zh-CN" sz="1600" u="none" strike="noStrike">
                          <a:effectLst/>
                          <a:latin typeface="微软雅黑" panose="020B0503020204020204" pitchFamily="34" charset="-122"/>
                          <a:ea typeface="微软雅黑" panose="020B0503020204020204" pitchFamily="34" charset="-122"/>
                        </a:rPr>
                        <a:t>20</a:t>
                      </a:r>
                      <a:r>
                        <a:rPr lang="zh-CN" altLang="en-US" sz="1600" u="none" strike="noStrike">
                          <a:effectLst/>
                          <a:latin typeface="微软雅黑" panose="020B0503020204020204" pitchFamily="34" charset="-122"/>
                          <a:ea typeface="微软雅黑" panose="020B0503020204020204" pitchFamily="34" charset="-122"/>
                        </a:rPr>
                        <a:t>日</a:t>
                      </a:r>
                      <a:endParaRPr lang="zh-CN" altLang="en-US" sz="16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承担一年的利息和分期偿还的本金</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r>
              <a:tr h="343529">
                <a:tc vMerge="1">
                  <a:txBody>
                    <a:bodyPr/>
                    <a:lstStyle/>
                    <a:p>
                      <a:endParaRPr lang="zh-CN" altLang="en-US"/>
                    </a:p>
                  </a:txBody>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第</a:t>
                      </a:r>
                      <a:r>
                        <a:rPr lang="en-US" altLang="zh-CN" sz="1600" u="none" strike="noStrike" dirty="0">
                          <a:effectLst/>
                          <a:latin typeface="微软雅黑" panose="020B0503020204020204" pitchFamily="34" charset="-122"/>
                          <a:ea typeface="微软雅黑" panose="020B0503020204020204" pitchFamily="34" charset="-122"/>
                        </a:rPr>
                        <a:t>17</a:t>
                      </a:r>
                      <a:r>
                        <a:rPr lang="zh-CN" altLang="en-US" sz="1600" u="none" strike="noStrike" dirty="0">
                          <a:effectLst/>
                          <a:latin typeface="微软雅黑" panose="020B0503020204020204" pitchFamily="34" charset="-122"/>
                          <a:ea typeface="微软雅黑" panose="020B0503020204020204" pitchFamily="34" charset="-122"/>
                        </a:rPr>
                        <a:t>年</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c>
                  <a:txBody>
                    <a:bodyPr/>
                    <a:lstStyle/>
                    <a:p>
                      <a:pPr algn="ctr" fontAlgn="ctr"/>
                      <a:r>
                        <a:rPr lang="en-US" altLang="zh-CN" sz="1600" u="none" strike="noStrike" dirty="0">
                          <a:effectLst/>
                          <a:latin typeface="微软雅黑" panose="020B0503020204020204" pitchFamily="34" charset="-122"/>
                          <a:ea typeface="微软雅黑" panose="020B0503020204020204" pitchFamily="34" charset="-122"/>
                        </a:rPr>
                        <a:t>9</a:t>
                      </a:r>
                      <a:r>
                        <a:rPr lang="zh-CN" altLang="en-US" sz="1600" u="none" strike="noStrike" dirty="0">
                          <a:effectLst/>
                          <a:latin typeface="微软雅黑" panose="020B0503020204020204" pitchFamily="34" charset="-122"/>
                          <a:ea typeface="微软雅黑" panose="020B0503020204020204" pitchFamily="34" charset="-122"/>
                        </a:rPr>
                        <a:t>月</a:t>
                      </a:r>
                      <a:r>
                        <a:rPr lang="en-US" altLang="zh-CN" sz="1600" u="none" strike="noStrike" dirty="0">
                          <a:effectLst/>
                          <a:latin typeface="微软雅黑" panose="020B0503020204020204" pitchFamily="34" charset="-122"/>
                          <a:ea typeface="微软雅黑" panose="020B0503020204020204" pitchFamily="34" charset="-122"/>
                        </a:rPr>
                        <a:t>20</a:t>
                      </a:r>
                      <a:r>
                        <a:rPr lang="zh-CN" altLang="en-US" sz="1600" u="none" strike="noStrike" dirty="0">
                          <a:effectLst/>
                          <a:latin typeface="微软雅黑" panose="020B0503020204020204" pitchFamily="34" charset="-122"/>
                          <a:ea typeface="微软雅黑" panose="020B0503020204020204" pitchFamily="34" charset="-122"/>
                        </a:rPr>
                        <a:t>日</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承担上年度</a:t>
                      </a:r>
                      <a:r>
                        <a:rPr lang="en-US" altLang="zh-CN" sz="1600" u="none" strike="noStrike" dirty="0">
                          <a:effectLst/>
                          <a:latin typeface="微软雅黑" panose="020B0503020204020204" pitchFamily="34" charset="-122"/>
                          <a:ea typeface="微软雅黑" panose="020B0503020204020204" pitchFamily="34" charset="-122"/>
                        </a:rPr>
                        <a:t>12</a:t>
                      </a:r>
                      <a:r>
                        <a:rPr lang="zh-CN" altLang="en-US" sz="1600" u="none" strike="noStrike" dirty="0">
                          <a:effectLst/>
                          <a:latin typeface="微软雅黑" panose="020B0503020204020204" pitchFamily="34" charset="-122"/>
                          <a:ea typeface="微软雅黑" panose="020B0503020204020204" pitchFamily="34" charset="-122"/>
                        </a:rPr>
                        <a:t>月</a:t>
                      </a:r>
                      <a:r>
                        <a:rPr lang="en-US" altLang="zh-CN" sz="1600" u="none" strike="noStrike" dirty="0">
                          <a:effectLst/>
                          <a:latin typeface="微软雅黑" panose="020B0503020204020204" pitchFamily="34" charset="-122"/>
                          <a:ea typeface="微软雅黑" panose="020B0503020204020204" pitchFamily="34" charset="-122"/>
                        </a:rPr>
                        <a:t>21</a:t>
                      </a:r>
                      <a:r>
                        <a:rPr lang="zh-CN" altLang="en-US" sz="1600" u="none" strike="noStrike" dirty="0">
                          <a:effectLst/>
                          <a:latin typeface="微软雅黑" panose="020B0503020204020204" pitchFamily="34" charset="-122"/>
                          <a:ea typeface="微软雅黑" panose="020B0503020204020204" pitchFamily="34" charset="-122"/>
                        </a:rPr>
                        <a:t>日至本年度</a:t>
                      </a:r>
                      <a:r>
                        <a:rPr lang="en-US" altLang="zh-CN" sz="1600" u="none" strike="noStrike" dirty="0">
                          <a:effectLst/>
                          <a:latin typeface="微软雅黑" panose="020B0503020204020204" pitchFamily="34" charset="-122"/>
                          <a:ea typeface="微软雅黑" panose="020B0503020204020204" pitchFamily="34" charset="-122"/>
                        </a:rPr>
                        <a:t>9</a:t>
                      </a:r>
                      <a:r>
                        <a:rPr lang="zh-CN" altLang="en-US" sz="1600" u="none" strike="noStrike" dirty="0">
                          <a:effectLst/>
                          <a:latin typeface="微软雅黑" panose="020B0503020204020204" pitchFamily="34" charset="-122"/>
                          <a:ea typeface="微软雅黑" panose="020B0503020204020204" pitchFamily="34" charset="-122"/>
                        </a:rPr>
                        <a:t>月</a:t>
                      </a:r>
                      <a:r>
                        <a:rPr lang="en-US" altLang="zh-CN" sz="1600" u="none" strike="noStrike" dirty="0">
                          <a:effectLst/>
                          <a:latin typeface="微软雅黑" panose="020B0503020204020204" pitchFamily="34" charset="-122"/>
                          <a:ea typeface="微软雅黑" panose="020B0503020204020204" pitchFamily="34" charset="-122"/>
                        </a:rPr>
                        <a:t>20</a:t>
                      </a:r>
                      <a:r>
                        <a:rPr lang="zh-CN" altLang="en-US" sz="1600" u="none" strike="noStrike" dirty="0">
                          <a:effectLst/>
                          <a:latin typeface="微软雅黑" panose="020B0503020204020204" pitchFamily="34" charset="-122"/>
                          <a:ea typeface="微软雅黑" panose="020B0503020204020204" pitchFamily="34" charset="-122"/>
                        </a:rPr>
                        <a:t>日的</a:t>
                      </a:r>
                      <a:r>
                        <a:rPr lang="zh-CN" altLang="en-US" sz="1600" u="none" strike="noStrike" dirty="0" smtClean="0">
                          <a:effectLst/>
                          <a:latin typeface="微软雅黑" panose="020B0503020204020204" pitchFamily="34" charset="-122"/>
                          <a:ea typeface="微软雅黑" panose="020B0503020204020204" pitchFamily="34" charset="-122"/>
                        </a:rPr>
                        <a:t>利息和最后一笔到期的分期偿还本金</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solidFill>
                      <a:srgbClr val="FFE8A7"/>
                    </a:solidFill>
                  </a:tcPr>
                </a:tc>
              </a:tr>
            </a:tbl>
          </a:graphicData>
        </a:graphic>
      </p:graphicFrame>
    </p:spTree>
    <p:extLst>
      <p:ext uri="{BB962C8B-B14F-4D97-AF65-F5344CB8AC3E}">
        <p14:creationId xmlns:p14="http://schemas.microsoft.com/office/powerpoint/2010/main" val="1491604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a:xfrm>
            <a:off x="9347200" y="0"/>
            <a:ext cx="2844800" cy="365125"/>
          </a:xfrm>
        </p:spPr>
        <p:txBody>
          <a:bodyPr/>
          <a:lstStyle/>
          <a:p>
            <a:pPr>
              <a:defRPr/>
            </a:pPr>
            <a:fld id="{50A7D6EC-BC01-493E-9D1E-6C7A7B16C25B}" type="slidenum">
              <a:rPr lang="zh-CN" altLang="en-US" smtClean="0"/>
              <a:pPr>
                <a:defRPr/>
              </a:pPr>
              <a:t>14</a:t>
            </a:fld>
            <a:endParaRPr lang="zh-CN" altLang="en-US" sz="1800">
              <a:solidFill>
                <a:schemeClr val="tx1"/>
              </a:solidFill>
              <a:latin typeface="Arial" pitchFamily="34" charset="0"/>
              <a:ea typeface="+mn-ea"/>
            </a:endParaRPr>
          </a:p>
        </p:txBody>
      </p:sp>
      <p:sp>
        <p:nvSpPr>
          <p:cNvPr id="8" name="矩形 7"/>
          <p:cNvSpPr>
            <a:spLocks noChangeArrowheads="1"/>
          </p:cNvSpPr>
          <p:nvPr/>
        </p:nvSpPr>
        <p:spPr bwMode="auto">
          <a:xfrm>
            <a:off x="452437" y="288925"/>
            <a:ext cx="6434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rgbClr val="C00000"/>
                </a:solidFill>
                <a:latin typeface="微软雅黑" pitchFamily="34" charset="-122"/>
                <a:ea typeface="微软雅黑" pitchFamily="34" charset="-122"/>
                <a:sym typeface="微软雅黑" pitchFamily="34" charset="-122"/>
              </a:rPr>
              <a:t>五、还款政策（续）</a:t>
            </a:r>
          </a:p>
        </p:txBody>
      </p:sp>
      <p:sp>
        <p:nvSpPr>
          <p:cNvPr id="9" name="页脚占位符 2"/>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国家开发银行河北省分行</a:t>
            </a:r>
            <a:endParaRPr lang="zh-CN" altLang="en-US" dirty="0" smtClean="0">
              <a:latin typeface="Arial" pitchFamily="34" charset="0"/>
            </a:endParaRPr>
          </a:p>
        </p:txBody>
      </p:sp>
      <p:sp>
        <p:nvSpPr>
          <p:cNvPr id="1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 name="直接连接符 22"/>
          <p:cNvSpPr>
            <a:spLocks noChangeShapeType="1"/>
          </p:cNvSpPr>
          <p:nvPr/>
        </p:nvSpPr>
        <p:spPr bwMode="auto">
          <a:xfrm>
            <a:off x="1050926" y="1019175"/>
            <a:ext cx="11113" cy="5646738"/>
          </a:xfrm>
          <a:prstGeom prst="line">
            <a:avLst/>
          </a:prstGeom>
          <a:noFill/>
          <a:ln w="38100" cap="rnd">
            <a:solidFill>
              <a:srgbClr val="65A2C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 name="椭圆 23"/>
          <p:cNvSpPr>
            <a:spLocks noChangeArrowheads="1"/>
          </p:cNvSpPr>
          <p:nvPr/>
        </p:nvSpPr>
        <p:spPr bwMode="auto">
          <a:xfrm>
            <a:off x="927100" y="1262065"/>
            <a:ext cx="225425" cy="225425"/>
          </a:xfrm>
          <a:prstGeom prst="ellipse">
            <a:avLst/>
          </a:prstGeom>
          <a:solidFill>
            <a:srgbClr val="65A2C5"/>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0" name="直接连接符 20"/>
          <p:cNvSpPr>
            <a:spLocks noChangeShapeType="1"/>
          </p:cNvSpPr>
          <p:nvPr/>
        </p:nvSpPr>
        <p:spPr bwMode="auto">
          <a:xfrm>
            <a:off x="1366838" y="1671638"/>
            <a:ext cx="41005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文本框 2"/>
          <p:cNvSpPr>
            <a:spLocks noChangeArrowheads="1"/>
          </p:cNvSpPr>
          <p:nvPr/>
        </p:nvSpPr>
        <p:spPr bwMode="auto">
          <a:xfrm>
            <a:off x="1368426" y="1161258"/>
            <a:ext cx="9667874"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65A2C5"/>
                </a:solidFill>
                <a:latin typeface="微软雅黑" pitchFamily="34" charset="-122"/>
                <a:ea typeface="微软雅黑" pitchFamily="34" charset="-122"/>
              </a:rPr>
              <a:t>正常还款</a:t>
            </a:r>
            <a:endParaRPr lang="zh-CN" altLang="en-US" sz="2200" b="1" dirty="0">
              <a:solidFill>
                <a:srgbClr val="65A2C5"/>
              </a:solidFill>
              <a:latin typeface="微软雅黑" pitchFamily="34" charset="-122"/>
              <a:ea typeface="微软雅黑" pitchFamily="34" charset="-122"/>
            </a:endParaRPr>
          </a:p>
        </p:txBody>
      </p:sp>
      <p:pic>
        <p:nvPicPr>
          <p:cNvPr id="22" name="Picture 2" descr="C:\Users\CDB\Desktop\诚信教育校园行\2.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4068" y="3611264"/>
            <a:ext cx="5585033" cy="2729623"/>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0"/>
          <p:cNvSpPr>
            <a:spLocks noChangeArrowheads="1"/>
          </p:cNvSpPr>
          <p:nvPr/>
        </p:nvSpPr>
        <p:spPr bwMode="auto">
          <a:xfrm>
            <a:off x="1368426" y="3835029"/>
            <a:ext cx="485127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Clr>
                <a:schemeClr val="accent2"/>
              </a:buClr>
              <a:buFont typeface="Wingdings" pitchFamily="2" charset="2"/>
              <a:buChar char="u"/>
            </a:pPr>
            <a:r>
              <a:rPr lang="zh-CN" altLang="en-US" sz="2000" dirty="0">
                <a:latin typeface="微软雅黑" pitchFamily="34" charset="-122"/>
                <a:ea typeface="微软雅黑" pitchFamily="34" charset="-122"/>
                <a:sym typeface="Calibri" pitchFamily="34" charset="0"/>
              </a:rPr>
              <a:t>开发银行会</a:t>
            </a:r>
            <a:r>
              <a:rPr lang="zh-CN" altLang="en-US" sz="2000" dirty="0" smtClean="0">
                <a:latin typeface="微软雅黑" pitchFamily="34" charset="-122"/>
                <a:ea typeface="微软雅黑" pitchFamily="34" charset="-122"/>
                <a:sym typeface="Calibri" pitchFamily="34" charset="0"/>
              </a:rPr>
              <a:t>在</a:t>
            </a:r>
            <a:r>
              <a:rPr lang="zh-CN" altLang="en-US" sz="2000" dirty="0">
                <a:latin typeface="微软雅黑" pitchFamily="34" charset="-122"/>
                <a:ea typeface="微软雅黑" pitchFamily="34" charset="-122"/>
                <a:sym typeface="Calibri" pitchFamily="34" charset="0"/>
              </a:rPr>
              <a:t>还款</a:t>
            </a:r>
            <a:r>
              <a:rPr lang="zh-CN" altLang="en-US" sz="2000" dirty="0" smtClean="0">
                <a:latin typeface="微软雅黑" pitchFamily="34" charset="-122"/>
                <a:ea typeface="微软雅黑" pitchFamily="34" charset="-122"/>
                <a:sym typeface="Calibri" pitchFamily="34" charset="0"/>
              </a:rPr>
              <a:t>日前</a:t>
            </a:r>
            <a:r>
              <a:rPr lang="en-US" altLang="zh-CN" sz="2000" dirty="0" smtClean="0">
                <a:latin typeface="微软雅黑" pitchFamily="34" charset="-122"/>
                <a:ea typeface="微软雅黑" pitchFamily="34" charset="-122"/>
                <a:sym typeface="Calibri" pitchFamily="34" charset="0"/>
              </a:rPr>
              <a:t>15</a:t>
            </a:r>
            <a:r>
              <a:rPr lang="zh-CN" altLang="en-US" sz="2000" dirty="0">
                <a:latin typeface="微软雅黑" pitchFamily="34" charset="-122"/>
                <a:ea typeface="微软雅黑" pitchFamily="34" charset="-122"/>
                <a:sym typeface="Calibri" pitchFamily="34" charset="0"/>
              </a:rPr>
              <a:t>天</a:t>
            </a:r>
            <a:r>
              <a:rPr lang="zh-CN" altLang="en-US" sz="2000" dirty="0" smtClean="0">
                <a:latin typeface="微软雅黑" pitchFamily="34" charset="-122"/>
                <a:ea typeface="微软雅黑" pitchFamily="34" charset="-122"/>
                <a:sym typeface="Calibri" pitchFamily="34" charset="0"/>
              </a:rPr>
              <a:t>向借款学生的</a:t>
            </a:r>
            <a:r>
              <a:rPr lang="zh-CN" altLang="en-US" sz="2000" dirty="0">
                <a:latin typeface="微软雅黑" pitchFamily="34" charset="-122"/>
                <a:ea typeface="微软雅黑" pitchFamily="34" charset="-122"/>
                <a:sym typeface="Calibri" pitchFamily="34" charset="0"/>
              </a:rPr>
              <a:t>手机发送还款提示短信</a:t>
            </a:r>
            <a:r>
              <a:rPr lang="zh-CN" altLang="en-US" sz="2000" dirty="0" smtClean="0">
                <a:latin typeface="微软雅黑" pitchFamily="34" charset="-122"/>
                <a:ea typeface="微软雅黑" pitchFamily="34" charset="-122"/>
                <a:sym typeface="Calibri" pitchFamily="34" charset="0"/>
              </a:rPr>
              <a:t>，请</a:t>
            </a:r>
            <a:r>
              <a:rPr lang="zh-CN" altLang="en-US" sz="2000" dirty="0">
                <a:latin typeface="微软雅黑" pitchFamily="34" charset="-122"/>
                <a:ea typeface="微软雅黑" pitchFamily="34" charset="-122"/>
                <a:sym typeface="Calibri" pitchFamily="34" charset="0"/>
              </a:rPr>
              <a:t>务必及时登录学生在线服务系统变更自己的手机号码</a:t>
            </a:r>
            <a:r>
              <a:rPr lang="zh-CN" altLang="en-US" sz="2000" dirty="0" smtClean="0">
                <a:latin typeface="微软雅黑" pitchFamily="34" charset="-122"/>
                <a:ea typeface="微软雅黑" pitchFamily="34" charset="-122"/>
                <a:sym typeface="Calibri" pitchFamily="34" charset="0"/>
              </a:rPr>
              <a:t>。</a:t>
            </a:r>
            <a:endParaRPr lang="en-US" altLang="zh-CN" sz="2000" dirty="0" smtClean="0">
              <a:latin typeface="微软雅黑" pitchFamily="34" charset="-122"/>
              <a:ea typeface="微软雅黑" pitchFamily="34" charset="-122"/>
              <a:sym typeface="Calibri" pitchFamily="34" charset="0"/>
            </a:endParaRPr>
          </a:p>
          <a:p>
            <a:pPr>
              <a:buClr>
                <a:schemeClr val="accent2"/>
              </a:buClr>
            </a:pPr>
            <a:endParaRPr lang="zh-CN" altLang="en-US" sz="2000" dirty="0">
              <a:latin typeface="微软雅黑" pitchFamily="34" charset="-122"/>
              <a:ea typeface="微软雅黑" pitchFamily="34" charset="-122"/>
            </a:endParaRPr>
          </a:p>
        </p:txBody>
      </p:sp>
      <p:sp>
        <p:nvSpPr>
          <p:cNvPr id="24" name="文本框 30"/>
          <p:cNvSpPr>
            <a:spLocks noChangeArrowheads="1"/>
          </p:cNvSpPr>
          <p:nvPr/>
        </p:nvSpPr>
        <p:spPr bwMode="auto">
          <a:xfrm>
            <a:off x="1519237" y="2029087"/>
            <a:ext cx="103298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mj-lt"/>
              <a:buAutoNum type="arabicPeriod"/>
            </a:pPr>
            <a:r>
              <a:rPr lang="en-US" altLang="zh-CN" sz="2000" dirty="0" smtClean="0">
                <a:latin typeface="微软雅黑" pitchFamily="34" charset="-122"/>
                <a:ea typeface="微软雅黑" pitchFamily="34" charset="-122"/>
                <a:sym typeface="Calibri" pitchFamily="34" charset="0"/>
              </a:rPr>
              <a:t>11</a:t>
            </a:r>
            <a:r>
              <a:rPr lang="zh-CN" altLang="en-US" sz="2000" dirty="0">
                <a:latin typeface="微软雅黑" pitchFamily="34" charset="-122"/>
                <a:ea typeface="微软雅黑" pitchFamily="34" charset="-122"/>
                <a:sym typeface="Calibri" pitchFamily="34" charset="0"/>
              </a:rPr>
              <a:t>月</a:t>
            </a:r>
            <a:r>
              <a:rPr lang="en-US" altLang="zh-CN" sz="2000" dirty="0">
                <a:latin typeface="微软雅黑" pitchFamily="34" charset="-122"/>
                <a:ea typeface="微软雅黑" pitchFamily="34" charset="-122"/>
                <a:sym typeface="Calibri" pitchFamily="34" charset="0"/>
              </a:rPr>
              <a:t>1</a:t>
            </a:r>
            <a:r>
              <a:rPr lang="zh-CN" altLang="en-US" sz="2000" dirty="0">
                <a:latin typeface="微软雅黑" pitchFamily="34" charset="-122"/>
                <a:ea typeface="微软雅黑" pitchFamily="34" charset="-122"/>
                <a:sym typeface="Calibri" pitchFamily="34" charset="0"/>
              </a:rPr>
              <a:t>日以后，登录学生在线服务系</a:t>
            </a:r>
            <a:r>
              <a:rPr lang="zh-CN" altLang="en-US" sz="2000" dirty="0" smtClean="0">
                <a:latin typeface="微软雅黑" pitchFamily="34" charset="-122"/>
                <a:ea typeface="微软雅黑" pitchFamily="34" charset="-122"/>
                <a:sym typeface="Calibri" pitchFamily="34" charset="0"/>
              </a:rPr>
              <a:t>统查</a:t>
            </a:r>
            <a:r>
              <a:rPr lang="zh-CN" altLang="en-US" sz="2000" dirty="0">
                <a:latin typeface="微软雅黑" pitchFamily="34" charset="-122"/>
                <a:ea typeface="微软雅黑" pitchFamily="34" charset="-122"/>
                <a:sym typeface="Calibri" pitchFamily="34" charset="0"/>
              </a:rPr>
              <a:t>询还款计划（最后一年为</a:t>
            </a:r>
            <a:r>
              <a:rPr lang="en-US" altLang="zh-CN" sz="2000" dirty="0">
                <a:latin typeface="微软雅黑" pitchFamily="34" charset="-122"/>
                <a:ea typeface="微软雅黑" pitchFamily="34" charset="-122"/>
                <a:sym typeface="Calibri" pitchFamily="34" charset="0"/>
              </a:rPr>
              <a:t>9</a:t>
            </a:r>
            <a:r>
              <a:rPr lang="zh-CN" altLang="en-US" sz="2000" dirty="0">
                <a:latin typeface="微软雅黑" pitchFamily="34" charset="-122"/>
                <a:ea typeface="微软雅黑" pitchFamily="34" charset="-122"/>
                <a:sym typeface="Calibri" pitchFamily="34" charset="0"/>
              </a:rPr>
              <a:t>月</a:t>
            </a:r>
            <a:r>
              <a:rPr lang="en-US" altLang="zh-CN" sz="2000" dirty="0">
                <a:latin typeface="微软雅黑" pitchFamily="34" charset="-122"/>
                <a:ea typeface="微软雅黑" pitchFamily="34" charset="-122"/>
                <a:sym typeface="Calibri" pitchFamily="34" charset="0"/>
              </a:rPr>
              <a:t>1</a:t>
            </a:r>
            <a:r>
              <a:rPr lang="zh-CN" altLang="en-US" sz="2000" dirty="0">
                <a:latin typeface="微软雅黑" pitchFamily="34" charset="-122"/>
                <a:ea typeface="微软雅黑" pitchFamily="34" charset="-122"/>
                <a:sym typeface="Calibri" pitchFamily="34" charset="0"/>
              </a:rPr>
              <a:t>日以后</a:t>
            </a:r>
            <a:r>
              <a:rPr lang="zh-CN" altLang="en-US" sz="2000" dirty="0" smtClean="0">
                <a:latin typeface="微软雅黑" pitchFamily="34" charset="-122"/>
                <a:ea typeface="微软雅黑" pitchFamily="34" charset="-122"/>
                <a:sym typeface="Calibri" pitchFamily="34" charset="0"/>
              </a:rPr>
              <a:t>）。</a:t>
            </a:r>
            <a:endParaRPr lang="en-US" altLang="zh-CN" sz="2000" dirty="0">
              <a:latin typeface="微软雅黑" pitchFamily="34" charset="-122"/>
              <a:ea typeface="微软雅黑" pitchFamily="34" charset="-122"/>
              <a:sym typeface="Calibri" pitchFamily="34" charset="0"/>
            </a:endParaRPr>
          </a:p>
          <a:p>
            <a:pPr marL="457200" indent="-457200">
              <a:buFont typeface="+mj-lt"/>
              <a:buAutoNum type="arabicPeriod"/>
            </a:pPr>
            <a:r>
              <a:rPr lang="zh-CN" altLang="en-US" sz="2000" dirty="0" smtClean="0">
                <a:latin typeface="微软雅黑" pitchFamily="34" charset="-122"/>
                <a:ea typeface="微软雅黑" pitchFamily="34" charset="-122"/>
                <a:sym typeface="Calibri" pitchFamily="34" charset="0"/>
              </a:rPr>
              <a:t>在</a:t>
            </a:r>
            <a:r>
              <a:rPr lang="en-US" altLang="zh-CN" sz="2000" dirty="0">
                <a:latin typeface="微软雅黑" pitchFamily="34" charset="-122"/>
                <a:ea typeface="微软雅黑" pitchFamily="34" charset="-122"/>
                <a:sym typeface="Calibri" pitchFamily="34" charset="0"/>
              </a:rPr>
              <a:t>11</a:t>
            </a:r>
            <a:r>
              <a:rPr lang="zh-CN" altLang="en-US" sz="2000" dirty="0">
                <a:latin typeface="微软雅黑" pitchFamily="34" charset="-122"/>
                <a:ea typeface="微软雅黑" pitchFamily="34" charset="-122"/>
                <a:sym typeface="Calibri" pitchFamily="34" charset="0"/>
              </a:rPr>
              <a:t>月</a:t>
            </a:r>
            <a:r>
              <a:rPr lang="en-US" altLang="zh-CN" sz="2000" dirty="0">
                <a:latin typeface="微软雅黑" pitchFamily="34" charset="-122"/>
                <a:ea typeface="微软雅黑" pitchFamily="34" charset="-122"/>
                <a:sym typeface="Calibri" pitchFamily="34" charset="0"/>
              </a:rPr>
              <a:t>1</a:t>
            </a:r>
            <a:r>
              <a:rPr lang="zh-CN" altLang="en-US" sz="2000" dirty="0">
                <a:latin typeface="微软雅黑" pitchFamily="34" charset="-122"/>
                <a:ea typeface="微软雅黑" pitchFamily="34" charset="-122"/>
                <a:sym typeface="Calibri" pitchFamily="34" charset="0"/>
              </a:rPr>
              <a:t>日至</a:t>
            </a:r>
            <a:r>
              <a:rPr lang="en-US" altLang="zh-CN" sz="2000" dirty="0">
                <a:latin typeface="微软雅黑" pitchFamily="34" charset="-122"/>
                <a:ea typeface="微软雅黑" pitchFamily="34" charset="-122"/>
                <a:sym typeface="Calibri" pitchFamily="34" charset="0"/>
              </a:rPr>
              <a:t>12</a:t>
            </a:r>
            <a:r>
              <a:rPr lang="zh-CN" altLang="en-US" sz="2000" dirty="0">
                <a:latin typeface="微软雅黑" pitchFamily="34" charset="-122"/>
                <a:ea typeface="微软雅黑" pitchFamily="34" charset="-122"/>
                <a:sym typeface="Calibri" pitchFamily="34" charset="0"/>
              </a:rPr>
              <a:t>月</a:t>
            </a:r>
            <a:r>
              <a:rPr lang="en-US" altLang="zh-CN" sz="2000" dirty="0">
                <a:latin typeface="微软雅黑" pitchFamily="34" charset="-122"/>
                <a:ea typeface="微软雅黑" pitchFamily="34" charset="-122"/>
                <a:sym typeface="Calibri" pitchFamily="34" charset="0"/>
              </a:rPr>
              <a:t>20</a:t>
            </a:r>
            <a:r>
              <a:rPr lang="zh-CN" altLang="en-US" sz="2000" dirty="0">
                <a:latin typeface="微软雅黑" pitchFamily="34" charset="-122"/>
                <a:ea typeface="微软雅黑" pitchFamily="34" charset="-122"/>
                <a:sym typeface="Calibri" pitchFamily="34" charset="0"/>
              </a:rPr>
              <a:t>日之间登录支付</a:t>
            </a:r>
            <a:r>
              <a:rPr lang="zh-CN" altLang="en-US" sz="2000" dirty="0" smtClean="0">
                <a:latin typeface="微软雅黑" pitchFamily="34" charset="-122"/>
                <a:ea typeface="微软雅黑" pitchFamily="34" charset="-122"/>
                <a:sym typeface="Calibri" pitchFamily="34" charset="0"/>
              </a:rPr>
              <a:t>宝，</a:t>
            </a:r>
            <a:r>
              <a:rPr lang="zh-CN" altLang="en-US" sz="2000" dirty="0">
                <a:latin typeface="微软雅黑" pitchFamily="34" charset="-122"/>
                <a:ea typeface="微软雅黑" pitchFamily="34" charset="-122"/>
                <a:sym typeface="Calibri" pitchFamily="34" charset="0"/>
              </a:rPr>
              <a:t>直接在指定账户内充值还款或使</a:t>
            </a:r>
            <a:r>
              <a:rPr lang="zh-CN" altLang="en-US" sz="2000" dirty="0" smtClean="0">
                <a:latin typeface="微软雅黑" pitchFamily="34" charset="-122"/>
                <a:ea typeface="微软雅黑" pitchFamily="34" charset="-122"/>
                <a:sym typeface="Calibri" pitchFamily="34" charset="0"/>
              </a:rPr>
              <a:t>用“</a:t>
            </a:r>
            <a:r>
              <a:rPr lang="zh-CN" altLang="en-US" sz="2000" dirty="0">
                <a:latin typeface="微软雅黑" pitchFamily="34" charset="-122"/>
                <a:ea typeface="微软雅黑" pitchFamily="34" charset="-122"/>
                <a:sym typeface="Calibri" pitchFamily="34" charset="0"/>
              </a:rPr>
              <a:t>助学贷款还款”功能还</a:t>
            </a:r>
            <a:r>
              <a:rPr lang="zh-CN" altLang="en-US" sz="2000">
                <a:latin typeface="微软雅黑" pitchFamily="34" charset="-122"/>
                <a:ea typeface="微软雅黑" pitchFamily="34" charset="-122"/>
                <a:sym typeface="Calibri" pitchFamily="34" charset="0"/>
              </a:rPr>
              <a:t>款</a:t>
            </a:r>
            <a:r>
              <a:rPr lang="zh-CN" altLang="en-US" sz="2000" smtClean="0">
                <a:latin typeface="微软雅黑" pitchFamily="34" charset="-122"/>
                <a:ea typeface="微软雅黑" pitchFamily="34" charset="-122"/>
                <a:sym typeface="Calibri" pitchFamily="34" charset="0"/>
              </a:rPr>
              <a:t>。</a:t>
            </a:r>
            <a:endParaRPr lang="en-US" altLang="zh-CN" sz="2000" smtClean="0">
              <a:latin typeface="微软雅黑" pitchFamily="34" charset="-122"/>
              <a:ea typeface="微软雅黑" pitchFamily="34" charset="-122"/>
              <a:sym typeface="Calibri" pitchFamily="34" charset="0"/>
            </a:endParaRPr>
          </a:p>
          <a:p>
            <a:pPr marL="457200" indent="-457200">
              <a:buFont typeface="+mj-lt"/>
              <a:buAutoNum type="arabicPeriod"/>
            </a:pPr>
            <a:r>
              <a:rPr lang="zh-CN" altLang="en-US" sz="2000" smtClean="0">
                <a:latin typeface="微软雅黑" pitchFamily="34" charset="-122"/>
                <a:ea typeface="微软雅黑" pitchFamily="34" charset="-122"/>
                <a:sym typeface="Calibri" pitchFamily="34" charset="0"/>
              </a:rPr>
              <a:t>下月</a:t>
            </a:r>
            <a:r>
              <a:rPr lang="en-US" altLang="zh-CN" sz="2000" dirty="0" smtClean="0">
                <a:latin typeface="微软雅黑" pitchFamily="34" charset="-122"/>
                <a:ea typeface="微软雅黑" pitchFamily="34" charset="-122"/>
                <a:sym typeface="Calibri" pitchFamily="34" charset="0"/>
              </a:rPr>
              <a:t>1</a:t>
            </a:r>
            <a:r>
              <a:rPr lang="zh-CN" altLang="en-US" sz="2000" dirty="0" smtClean="0">
                <a:latin typeface="微软雅黑" pitchFamily="34" charset="-122"/>
                <a:ea typeface="微软雅黑" pitchFamily="34" charset="-122"/>
                <a:sym typeface="Calibri" pitchFamily="34" charset="0"/>
              </a:rPr>
              <a:t>日之后可以登录学生在线服务系统查询还款结果。</a:t>
            </a:r>
            <a:endParaRPr lang="zh-CN" altLang="en-US" sz="2000" dirty="0">
              <a:latin typeface="微软雅黑" pitchFamily="34" charset="-122"/>
              <a:ea typeface="微软雅黑" pitchFamily="34" charset="-122"/>
            </a:endParaRPr>
          </a:p>
        </p:txBody>
      </p:sp>
      <p:sp>
        <p:nvSpPr>
          <p:cNvPr id="25" name="文本框 2"/>
          <p:cNvSpPr>
            <a:spLocks noChangeArrowheads="1"/>
          </p:cNvSpPr>
          <p:nvPr/>
        </p:nvSpPr>
        <p:spPr bwMode="auto">
          <a:xfrm>
            <a:off x="1519237" y="3439157"/>
            <a:ext cx="25799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accent2"/>
                </a:solidFill>
                <a:latin typeface="微软雅黑" pitchFamily="34" charset="-122"/>
                <a:ea typeface="微软雅黑" pitchFamily="34" charset="-122"/>
              </a:rPr>
              <a:t>注意事项：</a:t>
            </a:r>
            <a:endParaRPr lang="zh-CN" altLang="en-US" sz="2000" b="1" dirty="0">
              <a:solidFill>
                <a:schemeClr val="accent2"/>
              </a:solidFill>
              <a:latin typeface="微软雅黑" pitchFamily="34" charset="-122"/>
              <a:ea typeface="微软雅黑" pitchFamily="34" charset="-122"/>
            </a:endParaRPr>
          </a:p>
        </p:txBody>
      </p:sp>
      <p:sp>
        <p:nvSpPr>
          <p:cNvPr id="26" name="文本框 2"/>
          <p:cNvSpPr>
            <a:spLocks noChangeArrowheads="1"/>
          </p:cNvSpPr>
          <p:nvPr/>
        </p:nvSpPr>
        <p:spPr bwMode="auto">
          <a:xfrm>
            <a:off x="1519237" y="1671638"/>
            <a:ext cx="25799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accent2"/>
                </a:solidFill>
                <a:latin typeface="微软雅黑" pitchFamily="34" charset="-122"/>
                <a:ea typeface="微软雅黑" pitchFamily="34" charset="-122"/>
              </a:rPr>
              <a:t>简要流程：</a:t>
            </a:r>
            <a:endParaRPr lang="zh-CN" altLang="en-US" sz="2000" b="1" dirty="0">
              <a:solidFill>
                <a:schemeClr val="accent2"/>
              </a:solidFill>
              <a:latin typeface="微软雅黑" pitchFamily="34" charset="-122"/>
              <a:ea typeface="微软雅黑" pitchFamily="34" charset="-122"/>
            </a:endParaRPr>
          </a:p>
        </p:txBody>
      </p:sp>
    </p:spTree>
    <p:extLst>
      <p:ext uri="{BB962C8B-B14F-4D97-AF65-F5344CB8AC3E}">
        <p14:creationId xmlns:p14="http://schemas.microsoft.com/office/powerpoint/2010/main" val="2076588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a:xfrm>
            <a:off x="9347200" y="0"/>
            <a:ext cx="2844800" cy="365125"/>
          </a:xfrm>
        </p:spPr>
        <p:txBody>
          <a:bodyPr/>
          <a:lstStyle/>
          <a:p>
            <a:pPr>
              <a:defRPr/>
            </a:pPr>
            <a:fld id="{50A7D6EC-BC01-493E-9D1E-6C7A7B16C25B}" type="slidenum">
              <a:rPr lang="zh-CN" altLang="en-US" smtClean="0"/>
              <a:pPr>
                <a:defRPr/>
              </a:pPr>
              <a:t>15</a:t>
            </a:fld>
            <a:endParaRPr lang="zh-CN" altLang="en-US" sz="1800">
              <a:solidFill>
                <a:schemeClr val="tx1"/>
              </a:solidFill>
              <a:latin typeface="Arial" pitchFamily="34" charset="0"/>
              <a:ea typeface="+mn-ea"/>
            </a:endParaRPr>
          </a:p>
        </p:txBody>
      </p:sp>
      <p:sp>
        <p:nvSpPr>
          <p:cNvPr id="7" name="矩形 6"/>
          <p:cNvSpPr>
            <a:spLocks noChangeArrowheads="1"/>
          </p:cNvSpPr>
          <p:nvPr/>
        </p:nvSpPr>
        <p:spPr bwMode="auto">
          <a:xfrm>
            <a:off x="452437" y="288925"/>
            <a:ext cx="6434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rgbClr val="C00000"/>
                </a:solidFill>
                <a:latin typeface="微软雅黑" pitchFamily="34" charset="-122"/>
                <a:ea typeface="微软雅黑" pitchFamily="34" charset="-122"/>
                <a:sym typeface="微软雅黑" pitchFamily="34" charset="-122"/>
              </a:rPr>
              <a:t>五、还款政策（续）</a:t>
            </a:r>
          </a:p>
        </p:txBody>
      </p:sp>
      <p:sp>
        <p:nvSpPr>
          <p:cNvPr id="8" name="页脚占位符 2"/>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国家开发银行河北省分行</a:t>
            </a:r>
            <a:endParaRPr lang="zh-CN" altLang="en-US" dirty="0" smtClean="0">
              <a:latin typeface="Arial" pitchFamily="34" charset="0"/>
            </a:endParaRPr>
          </a:p>
        </p:txBody>
      </p:sp>
      <p:sp>
        <p:nvSpPr>
          <p:cNvPr id="9"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直接连接符 22"/>
          <p:cNvSpPr>
            <a:spLocks noChangeShapeType="1"/>
          </p:cNvSpPr>
          <p:nvPr/>
        </p:nvSpPr>
        <p:spPr bwMode="auto">
          <a:xfrm>
            <a:off x="1050926" y="1019175"/>
            <a:ext cx="11113" cy="5646738"/>
          </a:xfrm>
          <a:prstGeom prst="line">
            <a:avLst/>
          </a:prstGeom>
          <a:noFill/>
          <a:ln w="38100" cap="rnd">
            <a:solidFill>
              <a:srgbClr val="65A2C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椭圆 23"/>
          <p:cNvSpPr>
            <a:spLocks noChangeArrowheads="1"/>
          </p:cNvSpPr>
          <p:nvPr/>
        </p:nvSpPr>
        <p:spPr bwMode="auto">
          <a:xfrm>
            <a:off x="927100" y="1262065"/>
            <a:ext cx="225425" cy="225425"/>
          </a:xfrm>
          <a:prstGeom prst="ellipse">
            <a:avLst/>
          </a:prstGeom>
          <a:solidFill>
            <a:srgbClr val="65A2C5"/>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2" name="直接连接符 20"/>
          <p:cNvSpPr>
            <a:spLocks noChangeShapeType="1"/>
          </p:cNvSpPr>
          <p:nvPr/>
        </p:nvSpPr>
        <p:spPr bwMode="auto">
          <a:xfrm>
            <a:off x="1366838" y="1671638"/>
            <a:ext cx="41005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文本框 2"/>
          <p:cNvSpPr>
            <a:spLocks noChangeArrowheads="1"/>
          </p:cNvSpPr>
          <p:nvPr/>
        </p:nvSpPr>
        <p:spPr bwMode="auto">
          <a:xfrm>
            <a:off x="1368426" y="1161258"/>
            <a:ext cx="9667874"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65A2C5"/>
                </a:solidFill>
                <a:latin typeface="微软雅黑" pitchFamily="34" charset="-122"/>
                <a:ea typeface="微软雅黑" pitchFamily="34" charset="-122"/>
              </a:rPr>
              <a:t>提前还款</a:t>
            </a:r>
            <a:endParaRPr lang="zh-CN" altLang="en-US" sz="2200" b="1" dirty="0">
              <a:solidFill>
                <a:srgbClr val="65A2C5"/>
              </a:solidFill>
              <a:latin typeface="微软雅黑" pitchFamily="34" charset="-122"/>
              <a:ea typeface="微软雅黑" pitchFamily="34" charset="-122"/>
            </a:endParaRPr>
          </a:p>
        </p:txBody>
      </p:sp>
      <p:sp>
        <p:nvSpPr>
          <p:cNvPr id="24" name="文本框 30"/>
          <p:cNvSpPr>
            <a:spLocks noChangeArrowheads="1"/>
          </p:cNvSpPr>
          <p:nvPr/>
        </p:nvSpPr>
        <p:spPr bwMode="auto">
          <a:xfrm>
            <a:off x="1368426" y="3835029"/>
            <a:ext cx="498964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Clr>
                <a:schemeClr val="accent2"/>
              </a:buClr>
              <a:buFont typeface="Wingdings" pitchFamily="2" charset="2"/>
              <a:buChar char="u"/>
            </a:pPr>
            <a:r>
              <a:rPr lang="zh-CN" altLang="en-US" sz="2000" dirty="0">
                <a:latin typeface="微软雅黑" pitchFamily="34" charset="-122"/>
                <a:ea typeface="微软雅黑" pitchFamily="34" charset="-122"/>
                <a:sym typeface="Calibri" pitchFamily="34" charset="0"/>
              </a:rPr>
              <a:t>提前还款可以申请一次性还清一份或多份合</a:t>
            </a:r>
            <a:r>
              <a:rPr lang="zh-CN" altLang="en-US" sz="2000" dirty="0" smtClean="0">
                <a:latin typeface="微软雅黑" pitchFamily="34" charset="-122"/>
                <a:ea typeface="微软雅黑" pitchFamily="34" charset="-122"/>
                <a:sym typeface="Calibri" pitchFamily="34" charset="0"/>
              </a:rPr>
              <a:t>同，也</a:t>
            </a:r>
            <a:r>
              <a:rPr lang="zh-CN" altLang="en-US" sz="2000" dirty="0">
                <a:latin typeface="微软雅黑" pitchFamily="34" charset="-122"/>
                <a:ea typeface="微软雅黑" pitchFamily="34" charset="-122"/>
                <a:sym typeface="Calibri" pitchFamily="34" charset="0"/>
              </a:rPr>
              <a:t>可以申</a:t>
            </a:r>
            <a:r>
              <a:rPr lang="zh-CN" altLang="en-US" sz="2000" dirty="0" smtClean="0">
                <a:latin typeface="微软雅黑" pitchFamily="34" charset="-122"/>
                <a:ea typeface="微软雅黑" pitchFamily="34" charset="-122"/>
                <a:sym typeface="Calibri" pitchFamily="34" charset="0"/>
              </a:rPr>
              <a:t>请偿</a:t>
            </a:r>
            <a:r>
              <a:rPr lang="zh-CN" altLang="en-US" sz="2000" dirty="0">
                <a:latin typeface="微软雅黑" pitchFamily="34" charset="-122"/>
                <a:ea typeface="微软雅黑" pitchFamily="34" charset="-122"/>
                <a:sym typeface="Calibri" pitchFamily="34" charset="0"/>
              </a:rPr>
              <a:t>还部分本</a:t>
            </a:r>
            <a:r>
              <a:rPr lang="zh-CN" altLang="en-US" sz="2000" dirty="0" smtClean="0">
                <a:latin typeface="微软雅黑" pitchFamily="34" charset="-122"/>
                <a:ea typeface="微软雅黑" pitchFamily="34" charset="-122"/>
                <a:sym typeface="Calibri" pitchFamily="34" charset="0"/>
              </a:rPr>
              <a:t>金（必须为</a:t>
            </a:r>
            <a:r>
              <a:rPr lang="en-US" altLang="zh-CN" sz="2000" dirty="0" smtClean="0">
                <a:latin typeface="微软雅黑" pitchFamily="34" charset="-122"/>
                <a:ea typeface="微软雅黑" pitchFamily="34" charset="-122"/>
                <a:sym typeface="Calibri" pitchFamily="34" charset="0"/>
              </a:rPr>
              <a:t>500</a:t>
            </a:r>
            <a:r>
              <a:rPr lang="zh-CN" altLang="en-US" sz="2000" dirty="0" smtClean="0">
                <a:latin typeface="微软雅黑" pitchFamily="34" charset="-122"/>
                <a:ea typeface="微软雅黑" pitchFamily="34" charset="-122"/>
                <a:sym typeface="Calibri" pitchFamily="34" charset="0"/>
              </a:rPr>
              <a:t>元以上、且为</a:t>
            </a:r>
            <a:r>
              <a:rPr lang="en-US" altLang="zh-CN" sz="2000" dirty="0" smtClean="0">
                <a:latin typeface="微软雅黑" pitchFamily="34" charset="-122"/>
                <a:ea typeface="微软雅黑" pitchFamily="34" charset="-122"/>
                <a:sym typeface="Calibri" pitchFamily="34" charset="0"/>
              </a:rPr>
              <a:t>100</a:t>
            </a:r>
            <a:r>
              <a:rPr lang="zh-CN" altLang="en-US" sz="2000" dirty="0" smtClean="0">
                <a:latin typeface="微软雅黑" pitchFamily="34" charset="-122"/>
                <a:ea typeface="微软雅黑" pitchFamily="34" charset="-122"/>
                <a:sym typeface="Calibri" pitchFamily="34" charset="0"/>
              </a:rPr>
              <a:t>元的整数倍）及</a:t>
            </a:r>
            <a:r>
              <a:rPr lang="zh-CN" altLang="en-US" sz="2000" dirty="0">
                <a:latin typeface="微软雅黑" pitchFamily="34" charset="-122"/>
                <a:ea typeface="微软雅黑" pitchFamily="34" charset="-122"/>
                <a:sym typeface="Calibri" pitchFamily="34" charset="0"/>
              </a:rPr>
              <a:t>相应利息</a:t>
            </a:r>
            <a:r>
              <a:rPr lang="zh-CN" altLang="en-US" sz="2000" dirty="0" smtClean="0">
                <a:latin typeface="微软雅黑" pitchFamily="34" charset="-122"/>
                <a:ea typeface="微软雅黑" pitchFamily="34" charset="-122"/>
                <a:sym typeface="Calibri" pitchFamily="34" charset="0"/>
              </a:rPr>
              <a:t>。</a:t>
            </a:r>
            <a:endParaRPr lang="en-US" altLang="zh-CN" sz="2000" dirty="0" smtClean="0">
              <a:latin typeface="微软雅黑" pitchFamily="34" charset="-122"/>
              <a:ea typeface="微软雅黑" pitchFamily="34" charset="-122"/>
              <a:sym typeface="Calibri" pitchFamily="34" charset="0"/>
            </a:endParaRPr>
          </a:p>
          <a:p>
            <a:pPr marL="342900" indent="-342900">
              <a:buClr>
                <a:schemeClr val="accent2"/>
              </a:buClr>
              <a:buFont typeface="Wingdings" pitchFamily="2" charset="2"/>
              <a:buChar char="u"/>
            </a:pPr>
            <a:r>
              <a:rPr lang="zh-CN" altLang="en-US" sz="2000" dirty="0">
                <a:latin typeface="微软雅黑" pitchFamily="34" charset="-122"/>
                <a:ea typeface="微软雅黑" pitchFamily="34" charset="-122"/>
              </a:rPr>
              <a:t>截至当月</a:t>
            </a:r>
            <a:r>
              <a:rPr lang="en-US" altLang="zh-CN" sz="2000" dirty="0">
                <a:latin typeface="微软雅黑" pitchFamily="34" charset="-122"/>
                <a:ea typeface="微软雅黑" pitchFamily="34" charset="-122"/>
              </a:rPr>
              <a:t>20</a:t>
            </a:r>
            <a:r>
              <a:rPr lang="zh-CN" altLang="en-US" sz="2000" dirty="0">
                <a:latin typeface="微软雅黑" pitchFamily="34" charset="-122"/>
                <a:ea typeface="微软雅黑" pitchFamily="34" charset="-122"/>
              </a:rPr>
              <a:t>日，如果指定账户内资金不足以支付提前还款应还利息，将视为本次提前还款申请无效；足以支付提前还款应还利息但不足以支付提前还款应还本金的，仅扣收应还利息</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p:txBody>
      </p:sp>
      <p:sp>
        <p:nvSpPr>
          <p:cNvPr id="25" name="文本框 30"/>
          <p:cNvSpPr>
            <a:spLocks noChangeArrowheads="1"/>
          </p:cNvSpPr>
          <p:nvPr/>
        </p:nvSpPr>
        <p:spPr bwMode="auto">
          <a:xfrm>
            <a:off x="1519237" y="2029086"/>
            <a:ext cx="1032986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mj-lt"/>
              <a:buAutoNum type="arabicPeriod"/>
            </a:pPr>
            <a:r>
              <a:rPr lang="zh-CN" altLang="en-US" sz="2000" dirty="0" smtClean="0">
                <a:latin typeface="微软雅黑" pitchFamily="34" charset="-122"/>
                <a:ea typeface="微软雅黑" pitchFamily="34" charset="-122"/>
                <a:sym typeface="Calibri" pitchFamily="34" charset="0"/>
              </a:rPr>
              <a:t>每</a:t>
            </a:r>
            <a:r>
              <a:rPr lang="zh-CN" altLang="en-US" sz="2000" dirty="0">
                <a:latin typeface="微软雅黑" pitchFamily="34" charset="-122"/>
                <a:ea typeface="微软雅黑" pitchFamily="34" charset="-122"/>
                <a:sym typeface="Calibri" pitchFamily="34" charset="0"/>
              </a:rPr>
              <a:t>月</a:t>
            </a:r>
            <a:r>
              <a:rPr lang="en-US" altLang="zh-CN" sz="2000" dirty="0">
                <a:latin typeface="微软雅黑" pitchFamily="34" charset="-122"/>
                <a:ea typeface="微软雅黑" pitchFamily="34" charset="-122"/>
                <a:sym typeface="Calibri" pitchFamily="34" charset="0"/>
              </a:rPr>
              <a:t>15</a:t>
            </a:r>
            <a:r>
              <a:rPr lang="zh-CN" altLang="en-US" sz="2000" dirty="0">
                <a:latin typeface="微软雅黑" pitchFamily="34" charset="-122"/>
                <a:ea typeface="微软雅黑" pitchFamily="34" charset="-122"/>
                <a:sym typeface="Calibri" pitchFamily="34" charset="0"/>
              </a:rPr>
              <a:t>日（含）之前可</a:t>
            </a:r>
            <a:r>
              <a:rPr lang="zh-CN" altLang="en-US" sz="2000" dirty="0" smtClean="0">
                <a:latin typeface="微软雅黑" pitchFamily="34" charset="-122"/>
                <a:ea typeface="微软雅黑" pitchFamily="34" charset="-122"/>
                <a:sym typeface="Calibri" pitchFamily="34" charset="0"/>
              </a:rPr>
              <a:t>以在学生在线服务系统申</a:t>
            </a:r>
            <a:r>
              <a:rPr lang="zh-CN" altLang="en-US" sz="2000" dirty="0">
                <a:latin typeface="微软雅黑" pitchFamily="34" charset="-122"/>
                <a:ea typeface="微软雅黑" pitchFamily="34" charset="-122"/>
                <a:sym typeface="Calibri" pitchFamily="34" charset="0"/>
              </a:rPr>
              <a:t>请本</a:t>
            </a:r>
            <a:r>
              <a:rPr lang="zh-CN" altLang="en-US" sz="2000" dirty="0" smtClean="0">
                <a:latin typeface="微软雅黑" pitchFamily="34" charset="-122"/>
                <a:ea typeface="微软雅黑" pitchFamily="34" charset="-122"/>
                <a:sym typeface="Calibri" pitchFamily="34" charset="0"/>
              </a:rPr>
              <a:t>月的</a:t>
            </a:r>
            <a:r>
              <a:rPr lang="zh-CN" altLang="en-US" sz="2000" dirty="0">
                <a:latin typeface="微软雅黑" pitchFamily="34" charset="-122"/>
                <a:ea typeface="微软雅黑" pitchFamily="34" charset="-122"/>
                <a:sym typeface="Calibri" pitchFamily="34" charset="0"/>
              </a:rPr>
              <a:t>提前还款，</a:t>
            </a:r>
            <a:r>
              <a:rPr lang="en-US" altLang="zh-CN" sz="2000" dirty="0">
                <a:latin typeface="微软雅黑" pitchFamily="34" charset="-122"/>
                <a:ea typeface="微软雅黑" pitchFamily="34" charset="-122"/>
                <a:sym typeface="Calibri" pitchFamily="34" charset="0"/>
              </a:rPr>
              <a:t>15</a:t>
            </a:r>
            <a:r>
              <a:rPr lang="zh-CN" altLang="en-US" sz="2000" dirty="0">
                <a:latin typeface="微软雅黑" pitchFamily="34" charset="-122"/>
                <a:ea typeface="微软雅黑" pitchFamily="34" charset="-122"/>
                <a:sym typeface="Calibri" pitchFamily="34" charset="0"/>
              </a:rPr>
              <a:t>日之后只能申请下个</a:t>
            </a:r>
            <a:r>
              <a:rPr lang="zh-CN" altLang="en-US" sz="2000" dirty="0" smtClean="0">
                <a:latin typeface="微软雅黑" pitchFamily="34" charset="-122"/>
                <a:ea typeface="微软雅黑" pitchFamily="34" charset="-122"/>
                <a:sym typeface="Calibri" pitchFamily="34" charset="0"/>
              </a:rPr>
              <a:t>月的</a:t>
            </a:r>
            <a:r>
              <a:rPr lang="zh-CN" altLang="en-US" sz="2000" dirty="0">
                <a:latin typeface="微软雅黑" pitchFamily="34" charset="-122"/>
                <a:ea typeface="微软雅黑" pitchFamily="34" charset="-122"/>
                <a:sym typeface="Calibri" pitchFamily="34" charset="0"/>
              </a:rPr>
              <a:t>提前还款</a:t>
            </a:r>
            <a:r>
              <a:rPr lang="zh-CN" altLang="en-US" sz="2000" dirty="0" smtClean="0">
                <a:latin typeface="微软雅黑" pitchFamily="34" charset="-122"/>
                <a:ea typeface="微软雅黑" pitchFamily="34" charset="-122"/>
                <a:sym typeface="Calibri" pitchFamily="34" charset="0"/>
              </a:rPr>
              <a:t>。由于系统原因，每年</a:t>
            </a:r>
            <a:r>
              <a:rPr lang="en-US" altLang="zh-CN" sz="2000" dirty="0" smtClean="0">
                <a:latin typeface="微软雅黑" pitchFamily="34" charset="-122"/>
                <a:ea typeface="微软雅黑" pitchFamily="34" charset="-122"/>
                <a:sym typeface="Calibri" pitchFamily="34" charset="0"/>
              </a:rPr>
              <a:t>10</a:t>
            </a:r>
            <a:r>
              <a:rPr lang="zh-CN" altLang="en-US" sz="2000" dirty="0">
                <a:latin typeface="微软雅黑" pitchFamily="34" charset="-122"/>
                <a:ea typeface="微软雅黑" pitchFamily="34" charset="-122"/>
                <a:sym typeface="Calibri" pitchFamily="34" charset="0"/>
              </a:rPr>
              <a:t>月</a:t>
            </a:r>
            <a:r>
              <a:rPr lang="en-US" altLang="zh-CN" sz="2000" dirty="0">
                <a:latin typeface="微软雅黑" pitchFamily="34" charset="-122"/>
                <a:ea typeface="微软雅黑" pitchFamily="34" charset="-122"/>
                <a:sym typeface="Calibri" pitchFamily="34" charset="0"/>
              </a:rPr>
              <a:t>15</a:t>
            </a:r>
            <a:r>
              <a:rPr lang="zh-CN" altLang="en-US" sz="2000" dirty="0" smtClean="0">
                <a:latin typeface="微软雅黑" pitchFamily="34" charset="-122"/>
                <a:ea typeface="微软雅黑" pitchFamily="34" charset="-122"/>
                <a:sym typeface="Calibri" pitchFamily="34" charset="0"/>
              </a:rPr>
              <a:t>日至</a:t>
            </a:r>
            <a:r>
              <a:rPr lang="en-US" altLang="zh-CN" sz="2000" dirty="0">
                <a:latin typeface="微软雅黑" pitchFamily="34" charset="-122"/>
                <a:ea typeface="微软雅黑" pitchFamily="34" charset="-122"/>
                <a:sym typeface="Calibri" pitchFamily="34" charset="0"/>
              </a:rPr>
              <a:t>12</a:t>
            </a:r>
            <a:r>
              <a:rPr lang="zh-CN" altLang="en-US" sz="2000" dirty="0">
                <a:latin typeface="微软雅黑" pitchFamily="34" charset="-122"/>
                <a:ea typeface="微软雅黑" pitchFamily="34" charset="-122"/>
                <a:sym typeface="Calibri" pitchFamily="34" charset="0"/>
              </a:rPr>
              <a:t>月</a:t>
            </a:r>
            <a:r>
              <a:rPr lang="en-US" altLang="zh-CN" sz="2000" dirty="0">
                <a:latin typeface="微软雅黑" pitchFamily="34" charset="-122"/>
                <a:ea typeface="微软雅黑" pitchFamily="34" charset="-122"/>
                <a:sym typeface="Calibri" pitchFamily="34" charset="0"/>
              </a:rPr>
              <a:t>15</a:t>
            </a:r>
            <a:r>
              <a:rPr lang="zh-CN" altLang="en-US" sz="2000" dirty="0">
                <a:latin typeface="微软雅黑" pitchFamily="34" charset="-122"/>
                <a:ea typeface="微软雅黑" pitchFamily="34" charset="-122"/>
                <a:sym typeface="Calibri" pitchFamily="34" charset="0"/>
              </a:rPr>
              <a:t>日（含</a:t>
            </a:r>
            <a:r>
              <a:rPr lang="zh-CN" altLang="en-US" sz="2000" dirty="0" smtClean="0">
                <a:latin typeface="微软雅黑" pitchFamily="34" charset="-122"/>
                <a:ea typeface="微软雅黑" pitchFamily="34" charset="-122"/>
                <a:sym typeface="Calibri" pitchFamily="34" charset="0"/>
              </a:rPr>
              <a:t>）</a:t>
            </a:r>
            <a:r>
              <a:rPr lang="zh-CN" altLang="en-US" sz="2000" dirty="0">
                <a:latin typeface="微软雅黑" pitchFamily="34" charset="-122"/>
                <a:ea typeface="微软雅黑" pitchFamily="34" charset="-122"/>
                <a:sym typeface="Calibri" pitchFamily="34" charset="0"/>
              </a:rPr>
              <a:t>之间</a:t>
            </a:r>
            <a:r>
              <a:rPr lang="zh-CN" altLang="en-US" sz="2000" dirty="0" smtClean="0">
                <a:latin typeface="微软雅黑" pitchFamily="34" charset="-122"/>
                <a:ea typeface="微软雅黑" pitchFamily="34" charset="-122"/>
                <a:sym typeface="Calibri" pitchFamily="34" charset="0"/>
              </a:rPr>
              <a:t>，</a:t>
            </a:r>
            <a:r>
              <a:rPr lang="zh-CN" altLang="en-US" sz="2000" dirty="0">
                <a:latin typeface="微软雅黑" pitchFamily="34" charset="-122"/>
                <a:ea typeface="微软雅黑" pitchFamily="34" charset="-122"/>
                <a:sym typeface="Calibri" pitchFamily="34" charset="0"/>
              </a:rPr>
              <a:t>仅能申</a:t>
            </a:r>
            <a:r>
              <a:rPr lang="zh-CN" altLang="en-US" sz="2000" dirty="0" smtClean="0">
                <a:latin typeface="微软雅黑" pitchFamily="34" charset="-122"/>
                <a:ea typeface="微软雅黑" pitchFamily="34" charset="-122"/>
                <a:sym typeface="Calibri" pitchFamily="34" charset="0"/>
              </a:rPr>
              <a:t>请当年</a:t>
            </a:r>
            <a:r>
              <a:rPr lang="en-US" altLang="zh-CN" sz="2000" dirty="0" smtClean="0">
                <a:latin typeface="微软雅黑" pitchFamily="34" charset="-122"/>
                <a:ea typeface="微软雅黑" pitchFamily="34" charset="-122"/>
                <a:sym typeface="Calibri" pitchFamily="34" charset="0"/>
              </a:rPr>
              <a:t>12</a:t>
            </a:r>
            <a:r>
              <a:rPr lang="zh-CN" altLang="en-US" sz="2000" dirty="0">
                <a:latin typeface="微软雅黑" pitchFamily="34" charset="-122"/>
                <a:ea typeface="微软雅黑" pitchFamily="34" charset="-122"/>
                <a:sym typeface="Calibri" pitchFamily="34" charset="0"/>
              </a:rPr>
              <a:t>月</a:t>
            </a:r>
            <a:r>
              <a:rPr lang="en-US" altLang="zh-CN" sz="2000" dirty="0">
                <a:latin typeface="微软雅黑" pitchFamily="34" charset="-122"/>
                <a:ea typeface="微软雅黑" pitchFamily="34" charset="-122"/>
                <a:sym typeface="Calibri" pitchFamily="34" charset="0"/>
              </a:rPr>
              <a:t>20</a:t>
            </a:r>
            <a:r>
              <a:rPr lang="zh-CN" altLang="en-US" sz="2000" dirty="0">
                <a:latin typeface="微软雅黑" pitchFamily="34" charset="-122"/>
                <a:ea typeface="微软雅黑" pitchFamily="34" charset="-122"/>
                <a:sym typeface="Calibri" pitchFamily="34" charset="0"/>
              </a:rPr>
              <a:t>日的提前还款</a:t>
            </a:r>
            <a:r>
              <a:rPr lang="zh-CN" altLang="en-US" sz="2000" dirty="0" smtClean="0">
                <a:latin typeface="微软雅黑" pitchFamily="34" charset="-122"/>
                <a:ea typeface="微软雅黑" pitchFamily="34" charset="-122"/>
                <a:sym typeface="Calibri" pitchFamily="34" charset="0"/>
              </a:rPr>
              <a:t>。</a:t>
            </a:r>
            <a:endParaRPr lang="en-US" altLang="zh-CN" sz="2000" dirty="0" smtClean="0">
              <a:latin typeface="微软雅黑" pitchFamily="34" charset="-122"/>
              <a:ea typeface="微软雅黑" pitchFamily="34" charset="-122"/>
              <a:sym typeface="Calibri" pitchFamily="34" charset="0"/>
            </a:endParaRPr>
          </a:p>
          <a:p>
            <a:pPr marL="457200" indent="-457200">
              <a:buFont typeface="+mj-lt"/>
              <a:buAutoNum type="arabicPeriod"/>
            </a:pPr>
            <a:r>
              <a:rPr lang="zh-CN" altLang="en-US" sz="2000" dirty="0" smtClean="0">
                <a:latin typeface="微软雅黑" pitchFamily="34" charset="-122"/>
                <a:ea typeface="微软雅黑" pitchFamily="34" charset="-122"/>
                <a:sym typeface="Calibri" pitchFamily="34" charset="0"/>
              </a:rPr>
              <a:t>通过</a:t>
            </a:r>
            <a:r>
              <a:rPr lang="zh-CN" altLang="en-US" sz="2000" smtClean="0">
                <a:latin typeface="微软雅黑" pitchFamily="34" charset="-122"/>
                <a:ea typeface="微软雅黑" pitchFamily="34" charset="-122"/>
                <a:sym typeface="Calibri" pitchFamily="34" charset="0"/>
              </a:rPr>
              <a:t>支付宝进行</a:t>
            </a:r>
            <a:r>
              <a:rPr lang="zh-CN" altLang="en-US" sz="2000" dirty="0" smtClean="0">
                <a:latin typeface="微软雅黑" pitchFamily="34" charset="-122"/>
                <a:ea typeface="微软雅黑" pitchFamily="34" charset="-122"/>
                <a:sym typeface="Calibri" pitchFamily="34" charset="0"/>
              </a:rPr>
              <a:t>还款。</a:t>
            </a:r>
            <a:endParaRPr lang="en-US" altLang="zh-CN" sz="2000" dirty="0" smtClean="0">
              <a:latin typeface="微软雅黑" pitchFamily="34" charset="-122"/>
              <a:ea typeface="微软雅黑" pitchFamily="34" charset="-122"/>
              <a:sym typeface="Calibri" pitchFamily="34" charset="0"/>
            </a:endParaRPr>
          </a:p>
          <a:p>
            <a:pPr marL="457200" indent="-457200">
              <a:buFont typeface="+mj-lt"/>
              <a:buAutoNum type="arabicPeriod"/>
            </a:pPr>
            <a:r>
              <a:rPr lang="zh-CN" altLang="en-US" sz="2000" dirty="0" smtClean="0">
                <a:latin typeface="微软雅黑" pitchFamily="34" charset="-122"/>
                <a:ea typeface="微软雅黑" pitchFamily="34" charset="-122"/>
                <a:sym typeface="Calibri" pitchFamily="34" charset="0"/>
              </a:rPr>
              <a:t>下月</a:t>
            </a:r>
            <a:r>
              <a:rPr lang="en-US" altLang="zh-CN" sz="2000" dirty="0" smtClean="0">
                <a:latin typeface="微软雅黑" pitchFamily="34" charset="-122"/>
                <a:ea typeface="微软雅黑" pitchFamily="34" charset="-122"/>
                <a:sym typeface="Calibri" pitchFamily="34" charset="0"/>
              </a:rPr>
              <a:t>1</a:t>
            </a:r>
            <a:r>
              <a:rPr lang="zh-CN" altLang="en-US" sz="2000" dirty="0" smtClean="0">
                <a:latin typeface="微软雅黑" pitchFamily="34" charset="-122"/>
                <a:ea typeface="微软雅黑" pitchFamily="34" charset="-122"/>
                <a:sym typeface="Calibri" pitchFamily="34" charset="0"/>
              </a:rPr>
              <a:t>日登录学生在线系统查看还款结果，失败的话没有不良影响，请下月继续努力。</a:t>
            </a:r>
            <a:endParaRPr lang="zh-CN" altLang="en-US" sz="2000" dirty="0">
              <a:latin typeface="微软雅黑" pitchFamily="34" charset="-122"/>
              <a:ea typeface="微软雅黑" pitchFamily="34" charset="-122"/>
            </a:endParaRPr>
          </a:p>
        </p:txBody>
      </p:sp>
      <p:sp>
        <p:nvSpPr>
          <p:cNvPr id="26" name="文本框 2"/>
          <p:cNvSpPr>
            <a:spLocks noChangeArrowheads="1"/>
          </p:cNvSpPr>
          <p:nvPr/>
        </p:nvSpPr>
        <p:spPr bwMode="auto">
          <a:xfrm>
            <a:off x="1519237" y="3541707"/>
            <a:ext cx="25799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accent2"/>
                </a:solidFill>
                <a:latin typeface="微软雅黑" pitchFamily="34" charset="-122"/>
                <a:ea typeface="微软雅黑" pitchFamily="34" charset="-122"/>
              </a:rPr>
              <a:t>注意事项：</a:t>
            </a:r>
            <a:endParaRPr lang="zh-CN" altLang="en-US" sz="2000" b="1" dirty="0">
              <a:solidFill>
                <a:schemeClr val="accent2"/>
              </a:solidFill>
              <a:latin typeface="微软雅黑" pitchFamily="34" charset="-122"/>
              <a:ea typeface="微软雅黑" pitchFamily="34" charset="-122"/>
            </a:endParaRPr>
          </a:p>
        </p:txBody>
      </p:sp>
      <p:sp>
        <p:nvSpPr>
          <p:cNvPr id="27" name="文本框 2"/>
          <p:cNvSpPr>
            <a:spLocks noChangeArrowheads="1"/>
          </p:cNvSpPr>
          <p:nvPr/>
        </p:nvSpPr>
        <p:spPr bwMode="auto">
          <a:xfrm>
            <a:off x="1519237" y="1671638"/>
            <a:ext cx="25799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accent2"/>
                </a:solidFill>
                <a:latin typeface="微软雅黑" pitchFamily="34" charset="-122"/>
                <a:ea typeface="微软雅黑" pitchFamily="34" charset="-122"/>
              </a:rPr>
              <a:t>简要流程：</a:t>
            </a:r>
            <a:endParaRPr lang="zh-CN" altLang="en-US" sz="2000" b="1" dirty="0">
              <a:solidFill>
                <a:schemeClr val="accent2"/>
              </a:solidFill>
              <a:latin typeface="微软雅黑" pitchFamily="34" charset="-122"/>
              <a:ea typeface="微软雅黑" pitchFamily="34" charset="-122"/>
            </a:endParaRPr>
          </a:p>
        </p:txBody>
      </p:sp>
      <p:pic>
        <p:nvPicPr>
          <p:cNvPr id="28" name="Picture 2" descr="C:\Users\CDB\Desktop\诚信教育校园行\3.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6259" y="3835031"/>
            <a:ext cx="5427002" cy="2671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406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a:xfrm>
            <a:off x="9347200" y="0"/>
            <a:ext cx="2844800" cy="365125"/>
          </a:xfrm>
        </p:spPr>
        <p:txBody>
          <a:bodyPr/>
          <a:lstStyle/>
          <a:p>
            <a:pPr>
              <a:defRPr/>
            </a:pPr>
            <a:fld id="{50A7D6EC-BC01-493E-9D1E-6C7A7B16C25B}" type="slidenum">
              <a:rPr lang="zh-CN" altLang="en-US" smtClean="0"/>
              <a:pPr>
                <a:defRPr/>
              </a:pPr>
              <a:t>16</a:t>
            </a:fld>
            <a:endParaRPr lang="zh-CN" altLang="en-US" sz="1800">
              <a:solidFill>
                <a:schemeClr val="tx1"/>
              </a:solidFill>
              <a:latin typeface="Arial" pitchFamily="34" charset="0"/>
              <a:ea typeface="+mn-ea"/>
            </a:endParaRPr>
          </a:p>
        </p:txBody>
      </p:sp>
      <p:sp>
        <p:nvSpPr>
          <p:cNvPr id="7" name="矩形 6"/>
          <p:cNvSpPr>
            <a:spLocks noChangeArrowheads="1"/>
          </p:cNvSpPr>
          <p:nvPr/>
        </p:nvSpPr>
        <p:spPr bwMode="auto">
          <a:xfrm>
            <a:off x="452437" y="288925"/>
            <a:ext cx="6434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rgbClr val="C00000"/>
                </a:solidFill>
                <a:latin typeface="微软雅黑" pitchFamily="34" charset="-122"/>
                <a:ea typeface="微软雅黑" pitchFamily="34" charset="-122"/>
                <a:sym typeface="微软雅黑" pitchFamily="34" charset="-122"/>
              </a:rPr>
              <a:t>五、还款政策（续）</a:t>
            </a:r>
          </a:p>
        </p:txBody>
      </p:sp>
      <p:sp>
        <p:nvSpPr>
          <p:cNvPr id="8" name="页脚占位符 2"/>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国家开发银行河北省分行</a:t>
            </a:r>
            <a:endParaRPr lang="zh-CN" altLang="en-US" dirty="0" smtClean="0">
              <a:latin typeface="Arial" pitchFamily="34" charset="0"/>
            </a:endParaRPr>
          </a:p>
        </p:txBody>
      </p:sp>
      <p:sp>
        <p:nvSpPr>
          <p:cNvPr id="9"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椭圆 23"/>
          <p:cNvSpPr>
            <a:spLocks noChangeArrowheads="1"/>
          </p:cNvSpPr>
          <p:nvPr/>
        </p:nvSpPr>
        <p:spPr bwMode="auto">
          <a:xfrm>
            <a:off x="927100" y="1262065"/>
            <a:ext cx="225425" cy="225425"/>
          </a:xfrm>
          <a:prstGeom prst="ellipse">
            <a:avLst/>
          </a:prstGeom>
          <a:solidFill>
            <a:srgbClr val="65A2C5"/>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1" name="直接连接符 20"/>
          <p:cNvSpPr>
            <a:spLocks noChangeShapeType="1"/>
          </p:cNvSpPr>
          <p:nvPr/>
        </p:nvSpPr>
        <p:spPr bwMode="auto">
          <a:xfrm>
            <a:off x="1366838" y="1671638"/>
            <a:ext cx="41005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文本框 2"/>
          <p:cNvSpPr>
            <a:spLocks noChangeArrowheads="1"/>
          </p:cNvSpPr>
          <p:nvPr/>
        </p:nvSpPr>
        <p:spPr bwMode="auto">
          <a:xfrm>
            <a:off x="1368426" y="1161258"/>
            <a:ext cx="9667874"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65A2C5"/>
                </a:solidFill>
                <a:latin typeface="微软雅黑" pitchFamily="34" charset="-122"/>
                <a:ea typeface="微软雅黑" pitchFamily="34" charset="-122"/>
              </a:rPr>
              <a:t>逾期还款</a:t>
            </a:r>
            <a:endParaRPr lang="zh-CN" altLang="en-US" sz="2200" b="1" dirty="0">
              <a:solidFill>
                <a:srgbClr val="65A2C5"/>
              </a:solidFill>
              <a:latin typeface="微软雅黑" pitchFamily="34" charset="-122"/>
              <a:ea typeface="微软雅黑" pitchFamily="34" charset="-122"/>
            </a:endParaRPr>
          </a:p>
        </p:txBody>
      </p:sp>
      <p:sp>
        <p:nvSpPr>
          <p:cNvPr id="23" name="文本框 30"/>
          <p:cNvSpPr>
            <a:spLocks noChangeArrowheads="1"/>
          </p:cNvSpPr>
          <p:nvPr/>
        </p:nvSpPr>
        <p:spPr bwMode="auto">
          <a:xfrm>
            <a:off x="1519237" y="2029086"/>
            <a:ext cx="1032986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mj-lt"/>
              <a:buAutoNum type="arabicPeriod"/>
            </a:pPr>
            <a:r>
              <a:rPr lang="zh-CN" altLang="en-US" sz="2000" dirty="0" smtClean="0">
                <a:latin typeface="微软雅黑" pitchFamily="34" charset="-122"/>
                <a:ea typeface="微软雅黑" pitchFamily="34" charset="-122"/>
                <a:sym typeface="Calibri" pitchFamily="34" charset="0"/>
              </a:rPr>
              <a:t>开</a:t>
            </a:r>
            <a:r>
              <a:rPr lang="zh-CN" altLang="en-US" sz="2000" dirty="0">
                <a:latin typeface="微软雅黑" pitchFamily="34" charset="-122"/>
                <a:ea typeface="微软雅黑" pitchFamily="34" charset="-122"/>
                <a:sym typeface="Calibri" pitchFamily="34" charset="0"/>
              </a:rPr>
              <a:t>始自付本息后</a:t>
            </a:r>
            <a:r>
              <a:rPr lang="zh-CN" altLang="en-US" sz="2000" dirty="0" smtClean="0">
                <a:latin typeface="微软雅黑" pitchFamily="34" charset="-122"/>
                <a:ea typeface="微软雅黑" pitchFamily="34" charset="-122"/>
                <a:sym typeface="Calibri" pitchFamily="34" charset="0"/>
              </a:rPr>
              <a:t>，如</a:t>
            </a:r>
            <a:r>
              <a:rPr lang="zh-CN" altLang="en-US" sz="2000" dirty="0">
                <a:latin typeface="微软雅黑" pitchFamily="34" charset="-122"/>
                <a:ea typeface="微软雅黑" pitchFamily="34" charset="-122"/>
                <a:sym typeface="Calibri" pitchFamily="34" charset="0"/>
              </a:rPr>
              <a:t>当年</a:t>
            </a:r>
            <a:r>
              <a:rPr lang="en-US" altLang="zh-CN" sz="2000" dirty="0">
                <a:latin typeface="微软雅黑" pitchFamily="34" charset="-122"/>
                <a:ea typeface="微软雅黑" pitchFamily="34" charset="-122"/>
                <a:sym typeface="Calibri" pitchFamily="34" charset="0"/>
              </a:rPr>
              <a:t>12</a:t>
            </a:r>
            <a:r>
              <a:rPr lang="zh-CN" altLang="en-US" sz="2000" dirty="0">
                <a:latin typeface="微软雅黑" pitchFamily="34" charset="-122"/>
                <a:ea typeface="微软雅黑" pitchFamily="34" charset="-122"/>
                <a:sym typeface="Calibri" pitchFamily="34" charset="0"/>
              </a:rPr>
              <a:t>月</a:t>
            </a:r>
            <a:r>
              <a:rPr lang="en-US" altLang="zh-CN" sz="2000" dirty="0">
                <a:latin typeface="微软雅黑" pitchFamily="34" charset="-122"/>
                <a:ea typeface="微软雅黑" pitchFamily="34" charset="-122"/>
                <a:sym typeface="Calibri" pitchFamily="34" charset="0"/>
              </a:rPr>
              <a:t>20</a:t>
            </a:r>
            <a:r>
              <a:rPr lang="zh-CN" altLang="en-US" sz="2000" dirty="0">
                <a:latin typeface="微软雅黑" pitchFamily="34" charset="-122"/>
                <a:ea typeface="微软雅黑" pitchFamily="34" charset="-122"/>
                <a:sym typeface="Calibri" pitchFamily="34" charset="0"/>
              </a:rPr>
              <a:t>日未能及时还款，将被视作贷款逾期，并自</a:t>
            </a:r>
            <a:r>
              <a:rPr lang="en-US" altLang="zh-CN" sz="2000" dirty="0">
                <a:latin typeface="微软雅黑" pitchFamily="34" charset="-122"/>
                <a:ea typeface="微软雅黑" pitchFamily="34" charset="-122"/>
                <a:sym typeface="Calibri" pitchFamily="34" charset="0"/>
              </a:rPr>
              <a:t>12</a:t>
            </a:r>
            <a:r>
              <a:rPr lang="zh-CN" altLang="en-US" sz="2000" dirty="0">
                <a:latin typeface="微软雅黑" pitchFamily="34" charset="-122"/>
                <a:ea typeface="微软雅黑" pitchFamily="34" charset="-122"/>
                <a:sym typeface="Calibri" pitchFamily="34" charset="0"/>
              </a:rPr>
              <a:t>月</a:t>
            </a:r>
            <a:r>
              <a:rPr lang="en-US" altLang="zh-CN" sz="2000" dirty="0">
                <a:latin typeface="微软雅黑" pitchFamily="34" charset="-122"/>
                <a:ea typeface="微软雅黑" pitchFamily="34" charset="-122"/>
                <a:sym typeface="Calibri" pitchFamily="34" charset="0"/>
              </a:rPr>
              <a:t>21</a:t>
            </a:r>
            <a:r>
              <a:rPr lang="zh-CN" altLang="en-US" sz="2000" dirty="0" smtClean="0">
                <a:latin typeface="微软雅黑" pitchFamily="34" charset="-122"/>
                <a:ea typeface="微软雅黑" pitchFamily="34" charset="-122"/>
                <a:sym typeface="Calibri" pitchFamily="34" charset="0"/>
              </a:rPr>
              <a:t>日起</a:t>
            </a:r>
            <a:r>
              <a:rPr lang="zh-CN" altLang="en-US" sz="2000" dirty="0">
                <a:latin typeface="微软雅黑" pitchFamily="34" charset="-122"/>
                <a:ea typeface="微软雅黑" pitchFamily="34" charset="-122"/>
                <a:sym typeface="Calibri" pitchFamily="34" charset="0"/>
              </a:rPr>
              <a:t>产生罚息，逾期罚息为当期利率的</a:t>
            </a:r>
            <a:r>
              <a:rPr lang="en-US" altLang="zh-CN" sz="2000" dirty="0">
                <a:latin typeface="微软雅黑" pitchFamily="34" charset="-122"/>
                <a:ea typeface="微软雅黑" pitchFamily="34" charset="-122"/>
                <a:sym typeface="Calibri" pitchFamily="34" charset="0"/>
              </a:rPr>
              <a:t>130%</a:t>
            </a:r>
            <a:r>
              <a:rPr lang="zh-CN" altLang="en-US" sz="2000" dirty="0" smtClean="0">
                <a:latin typeface="微软雅黑" pitchFamily="34" charset="-122"/>
                <a:ea typeface="微软雅黑" pitchFamily="34" charset="-122"/>
                <a:sym typeface="Calibri" pitchFamily="34" charset="0"/>
              </a:rPr>
              <a:t>。</a:t>
            </a:r>
            <a:endParaRPr lang="en-US" altLang="zh-CN" sz="2000" dirty="0" smtClean="0">
              <a:latin typeface="微软雅黑" pitchFamily="34" charset="-122"/>
              <a:ea typeface="微软雅黑" pitchFamily="34" charset="-122"/>
              <a:sym typeface="Calibri" pitchFamily="34" charset="0"/>
            </a:endParaRPr>
          </a:p>
          <a:p>
            <a:pPr marL="457200" indent="-457200">
              <a:buFont typeface="+mj-lt"/>
              <a:buAutoNum type="arabicPeriod"/>
            </a:pPr>
            <a:r>
              <a:rPr lang="zh-CN" altLang="en-US" sz="2000" dirty="0" smtClean="0">
                <a:latin typeface="微软雅黑" pitchFamily="34" charset="-122"/>
                <a:ea typeface="微软雅黑" pitchFamily="34" charset="-122"/>
                <a:sym typeface="Calibri" pitchFamily="34" charset="0"/>
              </a:rPr>
              <a:t>除</a:t>
            </a:r>
            <a:r>
              <a:rPr lang="en-US" altLang="zh-CN" sz="2000" dirty="0">
                <a:latin typeface="微软雅黑" pitchFamily="34" charset="-122"/>
                <a:ea typeface="微软雅黑" pitchFamily="34" charset="-122"/>
                <a:sym typeface="Calibri" pitchFamily="34" charset="0"/>
              </a:rPr>
              <a:t>11</a:t>
            </a:r>
            <a:r>
              <a:rPr lang="zh-CN" altLang="en-US" sz="2000" dirty="0">
                <a:latin typeface="微软雅黑" pitchFamily="34" charset="-122"/>
                <a:ea typeface="微软雅黑" pitchFamily="34" charset="-122"/>
                <a:sym typeface="Calibri" pitchFamily="34" charset="0"/>
              </a:rPr>
              <a:t>月外，每月</a:t>
            </a:r>
            <a:r>
              <a:rPr lang="en-US" altLang="zh-CN" sz="2000" dirty="0">
                <a:latin typeface="微软雅黑" pitchFamily="34" charset="-122"/>
                <a:ea typeface="微软雅黑" pitchFamily="34" charset="-122"/>
                <a:sym typeface="Calibri" pitchFamily="34" charset="0"/>
              </a:rPr>
              <a:t>20</a:t>
            </a:r>
            <a:r>
              <a:rPr lang="zh-CN" altLang="en-US" sz="2000" dirty="0">
                <a:latin typeface="微软雅黑" pitchFamily="34" charset="-122"/>
                <a:ea typeface="微软雅黑" pitchFamily="34" charset="-122"/>
                <a:sym typeface="Calibri" pitchFamily="34" charset="0"/>
              </a:rPr>
              <a:t>日前都可进行逾期贷款还款。</a:t>
            </a:r>
            <a:r>
              <a:rPr lang="zh-CN" altLang="en-US" sz="2000" dirty="0" smtClean="0">
                <a:latin typeface="微软雅黑" pitchFamily="34" charset="-122"/>
                <a:ea typeface="微软雅黑" pitchFamily="34" charset="-122"/>
                <a:sym typeface="Calibri" pitchFamily="34" charset="0"/>
              </a:rPr>
              <a:t>逾</a:t>
            </a:r>
            <a:r>
              <a:rPr lang="zh-CN" altLang="en-US" sz="2000" dirty="0">
                <a:latin typeface="微软雅黑" pitchFamily="34" charset="-122"/>
                <a:ea typeface="微软雅黑" pitchFamily="34" charset="-122"/>
                <a:sym typeface="Calibri" pitchFamily="34" charset="0"/>
              </a:rPr>
              <a:t>期还款时应偿还</a:t>
            </a:r>
            <a:r>
              <a:rPr lang="zh-CN" altLang="en-US" sz="2000" dirty="0" smtClean="0">
                <a:latin typeface="微软雅黑" pitchFamily="34" charset="-122"/>
                <a:ea typeface="微软雅黑" pitchFamily="34" charset="-122"/>
                <a:sym typeface="Calibri" pitchFamily="34" charset="0"/>
              </a:rPr>
              <a:t>逾期</a:t>
            </a:r>
            <a:r>
              <a:rPr lang="zh-CN" altLang="en-US" sz="2000" dirty="0">
                <a:latin typeface="微软雅黑" pitchFamily="34" charset="-122"/>
                <a:ea typeface="微软雅黑" pitchFamily="34" charset="-122"/>
                <a:sym typeface="Calibri" pitchFamily="34" charset="0"/>
              </a:rPr>
              <a:t>本息和截止还款当月</a:t>
            </a:r>
            <a:r>
              <a:rPr lang="en-US" altLang="zh-CN" sz="2000" dirty="0">
                <a:latin typeface="微软雅黑" pitchFamily="34" charset="-122"/>
                <a:ea typeface="微软雅黑" pitchFamily="34" charset="-122"/>
                <a:sym typeface="Calibri" pitchFamily="34" charset="0"/>
              </a:rPr>
              <a:t>20</a:t>
            </a:r>
            <a:r>
              <a:rPr lang="zh-CN" altLang="en-US" sz="2000" dirty="0">
                <a:latin typeface="微软雅黑" pitchFamily="34" charset="-122"/>
                <a:ea typeface="微软雅黑" pitchFamily="34" charset="-122"/>
                <a:sym typeface="Calibri" pitchFamily="34" charset="0"/>
              </a:rPr>
              <a:t>日的罚息。具体金额可登录学生在线服</a:t>
            </a:r>
            <a:r>
              <a:rPr lang="zh-CN" altLang="en-US" sz="2000" dirty="0" smtClean="0">
                <a:latin typeface="微软雅黑" pitchFamily="34" charset="-122"/>
                <a:ea typeface="微软雅黑" pitchFamily="34" charset="-122"/>
                <a:sym typeface="Calibri" pitchFamily="34" charset="0"/>
              </a:rPr>
              <a:t>务系</a:t>
            </a:r>
            <a:r>
              <a:rPr lang="zh-CN" altLang="en-US" sz="2000" dirty="0">
                <a:latin typeface="微软雅黑" pitchFamily="34" charset="-122"/>
                <a:ea typeface="微软雅黑" pitchFamily="34" charset="-122"/>
                <a:sym typeface="Calibri" pitchFamily="34" charset="0"/>
              </a:rPr>
              <a:t>统查询</a:t>
            </a:r>
            <a:r>
              <a:rPr lang="zh-CN" altLang="en-US" sz="2000" dirty="0" smtClean="0">
                <a:latin typeface="微软雅黑" pitchFamily="34" charset="-122"/>
                <a:ea typeface="微软雅黑" pitchFamily="34" charset="-122"/>
                <a:sym typeface="Calibri" pitchFamily="34" charset="0"/>
              </a:rPr>
              <a:t>。</a:t>
            </a:r>
            <a:endParaRPr lang="en-US" altLang="zh-CN" sz="2000" dirty="0" smtClean="0">
              <a:latin typeface="微软雅黑" pitchFamily="34" charset="-122"/>
              <a:ea typeface="微软雅黑" pitchFamily="34" charset="-122"/>
              <a:sym typeface="Calibri" pitchFamily="34" charset="0"/>
            </a:endParaRPr>
          </a:p>
          <a:p>
            <a:pPr marL="457200" indent="-457200">
              <a:buFont typeface="+mj-lt"/>
              <a:buAutoNum type="arabicPeriod"/>
            </a:pPr>
            <a:r>
              <a:rPr lang="zh-CN" altLang="en-US" sz="2000" dirty="0">
                <a:latin typeface="微软雅黑" pitchFamily="34" charset="-122"/>
                <a:ea typeface="微软雅黑" pitchFamily="34" charset="-122"/>
                <a:sym typeface="Calibri" pitchFamily="34" charset="0"/>
              </a:rPr>
              <a:t>只</a:t>
            </a:r>
            <a:r>
              <a:rPr lang="zh-CN" altLang="en-US" sz="2000" dirty="0" smtClean="0">
                <a:latin typeface="微软雅黑" pitchFamily="34" charset="-122"/>
                <a:ea typeface="微软雅黑" pitchFamily="34" charset="-122"/>
                <a:sym typeface="Calibri" pitchFamily="34" charset="0"/>
              </a:rPr>
              <a:t>要存入足够金额，系统将自动扣除逾期本息，无需提出申请。</a:t>
            </a:r>
            <a:endParaRPr lang="zh-CN" altLang="en-US" sz="2000" dirty="0">
              <a:latin typeface="微软雅黑" pitchFamily="34" charset="-122"/>
              <a:ea typeface="微软雅黑" pitchFamily="34" charset="-122"/>
              <a:sym typeface="Calibri" pitchFamily="34" charset="0"/>
            </a:endParaRPr>
          </a:p>
        </p:txBody>
      </p:sp>
      <p:sp>
        <p:nvSpPr>
          <p:cNvPr id="24" name="文本框 2"/>
          <p:cNvSpPr>
            <a:spLocks noChangeArrowheads="1"/>
          </p:cNvSpPr>
          <p:nvPr/>
        </p:nvSpPr>
        <p:spPr bwMode="auto">
          <a:xfrm>
            <a:off x="1519237" y="1671638"/>
            <a:ext cx="25799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accent2"/>
                </a:solidFill>
                <a:latin typeface="微软雅黑" pitchFamily="34" charset="-122"/>
                <a:ea typeface="微软雅黑" pitchFamily="34" charset="-122"/>
              </a:rPr>
              <a:t>简要流程：</a:t>
            </a:r>
            <a:endParaRPr lang="zh-CN" altLang="en-US" sz="2000" b="1" dirty="0">
              <a:solidFill>
                <a:schemeClr val="accent2"/>
              </a:solidFill>
              <a:latin typeface="微软雅黑" pitchFamily="34" charset="-122"/>
              <a:ea typeface="微软雅黑" pitchFamily="34" charset="-122"/>
            </a:endParaRPr>
          </a:p>
        </p:txBody>
      </p:sp>
    </p:spTree>
    <p:extLst>
      <p:ext uri="{BB962C8B-B14F-4D97-AF65-F5344CB8AC3E}">
        <p14:creationId xmlns:p14="http://schemas.microsoft.com/office/powerpoint/2010/main" val="1202266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a:xfrm>
            <a:off x="9347200" y="0"/>
            <a:ext cx="2844800" cy="365125"/>
          </a:xfrm>
        </p:spPr>
        <p:txBody>
          <a:bodyPr/>
          <a:lstStyle/>
          <a:p>
            <a:pPr>
              <a:defRPr/>
            </a:pPr>
            <a:fld id="{50A7D6EC-BC01-493E-9D1E-6C7A7B16C25B}" type="slidenum">
              <a:rPr lang="zh-CN" altLang="en-US" smtClean="0"/>
              <a:pPr>
                <a:defRPr/>
              </a:pPr>
              <a:t>17</a:t>
            </a:fld>
            <a:endParaRPr lang="zh-CN" altLang="en-US" sz="1800">
              <a:solidFill>
                <a:schemeClr val="tx1"/>
              </a:solidFill>
              <a:latin typeface="Arial" pitchFamily="34" charset="0"/>
              <a:ea typeface="+mn-ea"/>
            </a:endParaRPr>
          </a:p>
        </p:txBody>
      </p:sp>
      <p:sp>
        <p:nvSpPr>
          <p:cNvPr id="7" name="矩形 6"/>
          <p:cNvSpPr>
            <a:spLocks noChangeArrowheads="1"/>
          </p:cNvSpPr>
          <p:nvPr/>
        </p:nvSpPr>
        <p:spPr bwMode="auto">
          <a:xfrm>
            <a:off x="452437" y="288925"/>
            <a:ext cx="6434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rgbClr val="C00000"/>
                </a:solidFill>
                <a:latin typeface="微软雅黑" pitchFamily="34" charset="-122"/>
                <a:ea typeface="微软雅黑" pitchFamily="34" charset="-122"/>
                <a:sym typeface="微软雅黑" pitchFamily="34" charset="-122"/>
              </a:rPr>
              <a:t>六、个人征信介绍</a:t>
            </a:r>
          </a:p>
        </p:txBody>
      </p:sp>
      <p:sp>
        <p:nvSpPr>
          <p:cNvPr id="8" name="页脚占位符 2"/>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国家开发银行河北省分行</a:t>
            </a:r>
            <a:endParaRPr lang="zh-CN" altLang="en-US" dirty="0" smtClean="0">
              <a:latin typeface="Arial" pitchFamily="34" charset="0"/>
            </a:endParaRPr>
          </a:p>
        </p:txBody>
      </p:sp>
      <p:sp>
        <p:nvSpPr>
          <p:cNvPr id="9"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 name="文本框 30"/>
          <p:cNvSpPr>
            <a:spLocks noChangeArrowheads="1"/>
          </p:cNvSpPr>
          <p:nvPr/>
        </p:nvSpPr>
        <p:spPr bwMode="auto">
          <a:xfrm>
            <a:off x="900838" y="2060848"/>
            <a:ext cx="1048067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Clr>
                <a:schemeClr val="accent2"/>
              </a:buClr>
              <a:buFont typeface="Wingdings" pitchFamily="2" charset="2"/>
              <a:buChar char="u"/>
            </a:pPr>
            <a:r>
              <a:rPr lang="en-US" altLang="zh-CN" smtClean="0">
                <a:latin typeface="微软雅黑" pitchFamily="34" charset="-122"/>
                <a:ea typeface="微软雅黑" pitchFamily="34" charset="-122"/>
                <a:sym typeface="Calibri" pitchFamily="34" charset="0"/>
              </a:rPr>
              <a:t>《</a:t>
            </a:r>
            <a:r>
              <a:rPr lang="zh-CN" altLang="en-US" smtClean="0">
                <a:latin typeface="微软雅黑" pitchFamily="34" charset="-122"/>
                <a:ea typeface="微软雅黑" pitchFamily="34" charset="-122"/>
                <a:sym typeface="Calibri" pitchFamily="34" charset="0"/>
              </a:rPr>
              <a:t>借款合同</a:t>
            </a:r>
            <a:r>
              <a:rPr lang="en-US" altLang="zh-CN" smtClean="0">
                <a:latin typeface="微软雅黑" pitchFamily="34" charset="-122"/>
                <a:ea typeface="微软雅黑" pitchFamily="34" charset="-122"/>
                <a:sym typeface="Calibri" pitchFamily="34" charset="0"/>
              </a:rPr>
              <a:t>》</a:t>
            </a:r>
            <a:r>
              <a:rPr lang="zh-CN" altLang="en-US" smtClean="0">
                <a:latin typeface="微软雅黑" pitchFamily="34" charset="-122"/>
                <a:ea typeface="微软雅黑" pitchFamily="34" charset="-122"/>
                <a:sym typeface="Calibri" pitchFamily="34" charset="0"/>
              </a:rPr>
              <a:t>经开发银行有关分行审批通过生效后，借款学生的个人信息和借款情况将直接进入人民银行个人信用信息基础数据库，成为借款学生的“第二身份证”。</a:t>
            </a:r>
            <a:endParaRPr lang="en-US" altLang="zh-CN" smtClean="0">
              <a:latin typeface="微软雅黑" pitchFamily="34" charset="-122"/>
              <a:ea typeface="微软雅黑" pitchFamily="34" charset="-122"/>
              <a:sym typeface="Calibri" pitchFamily="34" charset="0"/>
            </a:endParaRPr>
          </a:p>
          <a:p>
            <a:pPr marL="342900" indent="-342900">
              <a:buClr>
                <a:schemeClr val="accent2"/>
              </a:buClr>
              <a:buFont typeface="Wingdings" pitchFamily="2" charset="2"/>
              <a:buChar char="u"/>
            </a:pPr>
            <a:endParaRPr lang="en-US" altLang="zh-CN">
              <a:latin typeface="微软雅黑" pitchFamily="34" charset="-122"/>
              <a:ea typeface="微软雅黑" pitchFamily="34" charset="-122"/>
              <a:sym typeface="Calibri" pitchFamily="34" charset="0"/>
            </a:endParaRPr>
          </a:p>
          <a:p>
            <a:pPr marL="342900" indent="-342900">
              <a:buClr>
                <a:schemeClr val="accent2"/>
              </a:buClr>
              <a:buFont typeface="Wingdings" pitchFamily="2" charset="2"/>
              <a:buChar char="u"/>
            </a:pPr>
            <a:r>
              <a:rPr lang="zh-CN" altLang="en-US" smtClean="0">
                <a:latin typeface="微软雅黑" pitchFamily="34" charset="-122"/>
                <a:ea typeface="微软雅黑" pitchFamily="34" charset="-122"/>
                <a:sym typeface="Calibri" pitchFamily="34" charset="0"/>
              </a:rPr>
              <a:t>按照</a:t>
            </a:r>
            <a:r>
              <a:rPr lang="zh-CN" altLang="en-US" dirty="0">
                <a:latin typeface="微软雅黑" pitchFamily="34" charset="-122"/>
                <a:ea typeface="微软雅黑" pitchFamily="34" charset="-122"/>
                <a:sym typeface="Calibri" pitchFamily="34" charset="0"/>
              </a:rPr>
              <a:t>国家</a:t>
            </a:r>
            <a:r>
              <a:rPr lang="en-US" altLang="zh-CN" dirty="0">
                <a:latin typeface="微软雅黑" pitchFamily="34" charset="-122"/>
                <a:ea typeface="微软雅黑" pitchFamily="34" charset="-122"/>
                <a:sym typeface="Calibri" pitchFamily="34" charset="0"/>
              </a:rPr>
              <a:t>《</a:t>
            </a:r>
            <a:r>
              <a:rPr lang="zh-CN" altLang="en-US" dirty="0">
                <a:latin typeface="微软雅黑" pitchFamily="34" charset="-122"/>
                <a:ea typeface="微软雅黑" pitchFamily="34" charset="-122"/>
                <a:sym typeface="Calibri" pitchFamily="34" charset="0"/>
              </a:rPr>
              <a:t>征</a:t>
            </a:r>
            <a:r>
              <a:rPr lang="zh-CN" altLang="en-US" dirty="0" smtClean="0">
                <a:latin typeface="微软雅黑" pitchFamily="34" charset="-122"/>
                <a:ea typeface="微软雅黑" pitchFamily="34" charset="-122"/>
                <a:sym typeface="Calibri" pitchFamily="34" charset="0"/>
              </a:rPr>
              <a:t>信业管</a:t>
            </a:r>
            <a:r>
              <a:rPr lang="zh-CN" altLang="en-US" dirty="0">
                <a:latin typeface="微软雅黑" pitchFamily="34" charset="-122"/>
                <a:ea typeface="微软雅黑" pitchFamily="34" charset="-122"/>
                <a:sym typeface="Calibri" pitchFamily="34" charset="0"/>
              </a:rPr>
              <a:t>理条例</a:t>
            </a:r>
            <a:r>
              <a:rPr lang="en-US" altLang="zh-CN" dirty="0">
                <a:latin typeface="微软雅黑" pitchFamily="34" charset="-122"/>
                <a:ea typeface="微软雅黑" pitchFamily="34" charset="-122"/>
                <a:sym typeface="Calibri" pitchFamily="34" charset="0"/>
              </a:rPr>
              <a:t>》</a:t>
            </a:r>
            <a:r>
              <a:rPr lang="zh-CN" altLang="en-US" dirty="0">
                <a:latin typeface="微软雅黑" pitchFamily="34" charset="-122"/>
                <a:ea typeface="微软雅黑" pitchFamily="34" charset="-122"/>
                <a:sym typeface="Calibri" pitchFamily="34" charset="0"/>
              </a:rPr>
              <a:t>的有关规定，有关不良记录将保留至逾期贷款结清后</a:t>
            </a:r>
            <a:r>
              <a:rPr lang="en-US" altLang="zh-CN" dirty="0">
                <a:latin typeface="微软雅黑" pitchFamily="34" charset="-122"/>
                <a:ea typeface="微软雅黑" pitchFamily="34" charset="-122"/>
                <a:sym typeface="Calibri" pitchFamily="34" charset="0"/>
              </a:rPr>
              <a:t>5</a:t>
            </a:r>
            <a:r>
              <a:rPr lang="zh-CN" altLang="en-US" dirty="0">
                <a:latin typeface="微软雅黑" pitchFamily="34" charset="-122"/>
                <a:ea typeface="微软雅黑" pitchFamily="34" charset="-122"/>
                <a:sym typeface="Calibri" pitchFamily="34" charset="0"/>
              </a:rPr>
              <a:t>年。为了您今后顺利的就业、出国、消费、办理信用卡、申请房贷、车贷，一旦产生违约记录，请尽快偿还逾期</a:t>
            </a:r>
            <a:r>
              <a:rPr lang="zh-CN" altLang="en-US">
                <a:latin typeface="微软雅黑" pitchFamily="34" charset="-122"/>
                <a:ea typeface="微软雅黑" pitchFamily="34" charset="-122"/>
                <a:sym typeface="Calibri" pitchFamily="34" charset="0"/>
              </a:rPr>
              <a:t>贷款</a:t>
            </a:r>
            <a:r>
              <a:rPr lang="zh-CN" altLang="en-US" smtClean="0">
                <a:latin typeface="微软雅黑" pitchFamily="34" charset="-122"/>
                <a:ea typeface="微软雅黑" pitchFamily="34" charset="-122"/>
                <a:sym typeface="Calibri" pitchFamily="34" charset="0"/>
              </a:rPr>
              <a:t>。</a:t>
            </a:r>
            <a:endParaRPr lang="en-US" altLang="zh-CN" smtClean="0">
              <a:latin typeface="微软雅黑" pitchFamily="34" charset="-122"/>
              <a:ea typeface="微软雅黑" pitchFamily="34" charset="-122"/>
              <a:sym typeface="Calibri" pitchFamily="34" charset="0"/>
            </a:endParaRPr>
          </a:p>
          <a:p>
            <a:pPr marL="342900" indent="-342900">
              <a:buClr>
                <a:schemeClr val="accent2"/>
              </a:buClr>
              <a:buFont typeface="Wingdings" pitchFamily="2" charset="2"/>
              <a:buChar char="u"/>
            </a:pPr>
            <a:endParaRPr lang="zh-CN" altLang="en-US" dirty="0">
              <a:latin typeface="微软雅黑" pitchFamily="34" charset="-122"/>
              <a:ea typeface="微软雅黑" pitchFamily="34" charset="-122"/>
              <a:sym typeface="Calibri" pitchFamily="34" charset="0"/>
            </a:endParaRPr>
          </a:p>
          <a:p>
            <a:pPr marL="342900" indent="-342900">
              <a:buClr>
                <a:schemeClr val="accent2"/>
              </a:buClr>
              <a:buFont typeface="Wingdings" pitchFamily="2" charset="2"/>
              <a:buChar char="u"/>
            </a:pPr>
            <a:r>
              <a:rPr lang="zh-CN" altLang="en-US" dirty="0">
                <a:latin typeface="微软雅黑" pitchFamily="34" charset="-122"/>
                <a:ea typeface="微软雅黑" pitchFamily="34" charset="-122"/>
                <a:sym typeface="Calibri" pitchFamily="34" charset="0"/>
              </a:rPr>
              <a:t>未按约定还款，连续拖欠超过一年且不与县级资助中心主动联系办理有关手续的同学，按照</a:t>
            </a:r>
            <a:r>
              <a:rPr lang="en-US" altLang="zh-CN" dirty="0">
                <a:latin typeface="微软雅黑" pitchFamily="34" charset="-122"/>
                <a:ea typeface="微软雅黑" pitchFamily="34" charset="-122"/>
                <a:sym typeface="Calibri" pitchFamily="34" charset="0"/>
              </a:rPr>
              <a:t>《</a:t>
            </a:r>
            <a:r>
              <a:rPr lang="zh-CN" altLang="en-US" dirty="0">
                <a:latin typeface="微软雅黑" pitchFamily="34" charset="-122"/>
                <a:ea typeface="微软雅黑" pitchFamily="34" charset="-122"/>
                <a:sym typeface="Calibri" pitchFamily="34" charset="0"/>
              </a:rPr>
              <a:t>借款合同</a:t>
            </a:r>
            <a:r>
              <a:rPr lang="en-US" altLang="zh-CN" dirty="0">
                <a:latin typeface="微软雅黑" pitchFamily="34" charset="-122"/>
                <a:ea typeface="微软雅黑" pitchFamily="34" charset="-122"/>
                <a:sym typeface="Calibri" pitchFamily="34" charset="0"/>
              </a:rPr>
              <a:t>》</a:t>
            </a:r>
            <a:r>
              <a:rPr lang="zh-CN" altLang="en-US" dirty="0">
                <a:latin typeface="微软雅黑" pitchFamily="34" charset="-122"/>
                <a:ea typeface="微软雅黑" pitchFamily="34" charset="-122"/>
                <a:sym typeface="Calibri" pitchFamily="34" charset="0"/>
              </a:rPr>
              <a:t>约定国家开发银行及县级资助中心有权在不</a:t>
            </a:r>
            <a:r>
              <a:rPr lang="zh-CN" altLang="en-US" dirty="0" smtClean="0">
                <a:latin typeface="微软雅黑" pitchFamily="34" charset="-122"/>
                <a:ea typeface="微软雅黑" pitchFamily="34" charset="-122"/>
                <a:sym typeface="Calibri" pitchFamily="34" charset="0"/>
              </a:rPr>
              <a:t>通知的</a:t>
            </a:r>
            <a:r>
              <a:rPr lang="zh-CN" altLang="en-US" dirty="0">
                <a:latin typeface="微软雅黑" pitchFamily="34" charset="-122"/>
                <a:ea typeface="微软雅黑" pitchFamily="34" charset="-122"/>
                <a:sym typeface="Calibri" pitchFamily="34" charset="0"/>
              </a:rPr>
              <a:t>情况下在新闻媒体和网络等信息渠道上公布姓名、身份证号码、毕业学校及违约行为等信息。</a:t>
            </a:r>
          </a:p>
        </p:txBody>
      </p:sp>
      <p:sp>
        <p:nvSpPr>
          <p:cNvPr id="18" name="文本框 30"/>
          <p:cNvSpPr>
            <a:spLocks noChangeArrowheads="1"/>
          </p:cNvSpPr>
          <p:nvPr/>
        </p:nvSpPr>
        <p:spPr bwMode="auto">
          <a:xfrm>
            <a:off x="3286894" y="5085184"/>
            <a:ext cx="69505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538163" algn="ctr"/>
            <a:r>
              <a:rPr lang="zh-CN" altLang="en-US" sz="3600" b="1" smtClean="0">
                <a:solidFill>
                  <a:srgbClr val="FF0000"/>
                </a:solidFill>
                <a:latin typeface="方正行楷简体" panose="02010601030101010101" pitchFamily="2" charset="-122"/>
                <a:ea typeface="方正行楷简体" panose="02010601030101010101" pitchFamily="2" charset="-122"/>
              </a:rPr>
              <a:t>感恩国家，回报社会</a:t>
            </a:r>
            <a:endParaRPr lang="en-US" altLang="zh-CN" sz="3600" b="1" smtClean="0">
              <a:solidFill>
                <a:srgbClr val="FF0000"/>
              </a:solidFill>
              <a:latin typeface="方正行楷简体" panose="02010601030101010101" pitchFamily="2" charset="-122"/>
              <a:ea typeface="方正行楷简体" panose="02010601030101010101" pitchFamily="2" charset="-122"/>
            </a:endParaRPr>
          </a:p>
          <a:p>
            <a:pPr indent="538163" algn="ctr"/>
            <a:r>
              <a:rPr lang="zh-CN" altLang="en-US" sz="3600" b="1" smtClean="0">
                <a:solidFill>
                  <a:srgbClr val="FF0000"/>
                </a:solidFill>
                <a:latin typeface="方正行楷简体" panose="02010601030101010101" pitchFamily="2" charset="-122"/>
                <a:ea typeface="方正行楷简体" panose="02010601030101010101" pitchFamily="2" charset="-122"/>
              </a:rPr>
              <a:t>珍爱信用记录，享受幸福人生</a:t>
            </a:r>
            <a:endParaRPr lang="zh-CN" altLang="en-US" sz="3600" b="1" dirty="0">
              <a:solidFill>
                <a:srgbClr val="FF0000"/>
              </a:solidFill>
              <a:latin typeface="方正行楷简体" panose="02010601030101010101" pitchFamily="2" charset="-122"/>
              <a:ea typeface="方正行楷简体" panose="02010601030101010101" pitchFamily="2" charset="-122"/>
            </a:endParaRPr>
          </a:p>
        </p:txBody>
      </p:sp>
      <p:pic>
        <p:nvPicPr>
          <p:cNvPr id="5122" name="Picture 2" descr="F:\tim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8662" y="5020697"/>
            <a:ext cx="2218303" cy="13588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CDB\Desktop\研究院讲座\logo\adee30dda3cc7cd9782065643b01213fb80e913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707" y="1041073"/>
            <a:ext cx="750955" cy="750955"/>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30"/>
          <p:cNvSpPr>
            <a:spLocks noChangeArrowheads="1"/>
          </p:cNvSpPr>
          <p:nvPr/>
        </p:nvSpPr>
        <p:spPr bwMode="auto">
          <a:xfrm>
            <a:off x="1198661" y="908718"/>
            <a:ext cx="1013736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538163" algn="just"/>
            <a:r>
              <a:rPr lang="zh-CN" altLang="en-US" sz="2000" b="1">
                <a:latin typeface="微软雅黑" pitchFamily="34" charset="-122"/>
                <a:ea typeface="微软雅黑" pitchFamily="34" charset="-122"/>
              </a:rPr>
              <a:t>信用记录全面、真实记录您在银行借债还钱、遵守合同和遵纪守法情况，既有您按时还钱的记录，也有您不按时还钱或者借钱不还的记录。目前个人信用记录主要储存在人民银行征信系统中，并以信用报告的形式向本人提供查询。</a:t>
            </a:r>
            <a:endParaRPr lang="zh-CN" altLang="en-US" sz="2000" b="1" dirty="0">
              <a:latin typeface="微软雅黑" pitchFamily="34" charset="-122"/>
              <a:ea typeface="微软雅黑" pitchFamily="34" charset="-122"/>
            </a:endParaRPr>
          </a:p>
        </p:txBody>
      </p:sp>
    </p:spTree>
    <p:extLst>
      <p:ext uri="{BB962C8B-B14F-4D97-AF65-F5344CB8AC3E}">
        <p14:creationId xmlns:p14="http://schemas.microsoft.com/office/powerpoint/2010/main" val="3683595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1"/>
          <p:cNvSpPr txBox="1"/>
          <p:nvPr/>
        </p:nvSpPr>
        <p:spPr>
          <a:xfrm>
            <a:off x="4078982" y="1575992"/>
            <a:ext cx="3262432" cy="830997"/>
          </a:xfrm>
          <a:prstGeom prst="rect">
            <a:avLst/>
          </a:prstGeom>
          <a:noFill/>
        </p:spPr>
        <p:txBody>
          <a:bodyPr wrap="none" rtlCol="0">
            <a:spAutoFit/>
          </a:bodyPr>
          <a:lstStyle/>
          <a:p>
            <a:pPr algn="ctr"/>
            <a:r>
              <a:rPr lang="zh-CN" altLang="en-US" sz="4800" b="1" dirty="0" smtClean="0">
                <a:solidFill>
                  <a:srgbClr val="0AAEEA"/>
                </a:solidFill>
                <a:latin typeface="微软雅黑" pitchFamily="34" charset="-122"/>
                <a:ea typeface="微软雅黑" pitchFamily="34" charset="-122"/>
              </a:rPr>
              <a:t>谢谢大家！</a:t>
            </a:r>
            <a:endParaRPr lang="en-US" altLang="zh-CN" sz="4800" b="1" dirty="0" smtClean="0">
              <a:solidFill>
                <a:srgbClr val="0AAEEA"/>
              </a:solidFill>
              <a:latin typeface="微软雅黑" pitchFamily="34" charset="-122"/>
              <a:ea typeface="微软雅黑" pitchFamily="34" charset="-122"/>
            </a:endParaRPr>
          </a:p>
        </p:txBody>
      </p:sp>
      <p:sp>
        <p:nvSpPr>
          <p:cNvPr id="3" name="文本框 30"/>
          <p:cNvSpPr>
            <a:spLocks noChangeArrowheads="1"/>
          </p:cNvSpPr>
          <p:nvPr/>
        </p:nvSpPr>
        <p:spPr bwMode="auto">
          <a:xfrm>
            <a:off x="982638" y="3492009"/>
            <a:ext cx="1048067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Clr>
                <a:schemeClr val="accent2"/>
              </a:buClr>
              <a:buFont typeface="Wingdings" pitchFamily="2" charset="2"/>
              <a:buChar char="u"/>
            </a:pPr>
            <a:r>
              <a:rPr lang="zh-CN" altLang="en-US" smtClean="0">
                <a:latin typeface="微软雅黑" pitchFamily="34" charset="-122"/>
                <a:ea typeface="微软雅黑" pitchFamily="34" charset="-122"/>
                <a:sym typeface="Calibri" pitchFamily="34" charset="0"/>
              </a:rPr>
              <a:t>国开行助学贷款信息网    </a:t>
            </a:r>
            <a:r>
              <a:rPr lang="en-US" altLang="zh-CN" smtClean="0">
                <a:solidFill>
                  <a:srgbClr val="FF0000"/>
                </a:solidFill>
                <a:latin typeface="微软雅黑" pitchFamily="34" charset="-122"/>
                <a:ea typeface="微软雅黑" pitchFamily="34" charset="-122"/>
                <a:sym typeface="Calibri" pitchFamily="34" charset="0"/>
                <a:hlinkClick r:id="rId2"/>
              </a:rPr>
              <a:t>http://www.csls.cdb.com.cn/</a:t>
            </a:r>
            <a:endParaRPr lang="en-US" altLang="zh-CN" smtClean="0">
              <a:solidFill>
                <a:srgbClr val="FF0000"/>
              </a:solidFill>
              <a:latin typeface="微软雅黑" pitchFamily="34" charset="-122"/>
              <a:ea typeface="微软雅黑" pitchFamily="34" charset="-122"/>
              <a:sym typeface="Calibri" pitchFamily="34" charset="0"/>
            </a:endParaRPr>
          </a:p>
          <a:p>
            <a:pPr marL="342900" indent="-342900">
              <a:buClr>
                <a:schemeClr val="accent2"/>
              </a:buClr>
              <a:buFont typeface="Wingdings" pitchFamily="2" charset="2"/>
              <a:buChar char="u"/>
            </a:pPr>
            <a:endParaRPr lang="en-US" altLang="zh-CN">
              <a:latin typeface="微软雅黑" pitchFamily="34" charset="-122"/>
              <a:ea typeface="微软雅黑" pitchFamily="34" charset="-122"/>
              <a:sym typeface="Calibri" pitchFamily="34" charset="0"/>
            </a:endParaRPr>
          </a:p>
          <a:p>
            <a:pPr marL="342900" indent="-342900">
              <a:buClr>
                <a:schemeClr val="accent2"/>
              </a:buClr>
              <a:buFont typeface="Wingdings" pitchFamily="2" charset="2"/>
              <a:buChar char="u"/>
            </a:pPr>
            <a:r>
              <a:rPr lang="zh-CN" altLang="en-US" smtClean="0">
                <a:latin typeface="微软雅黑" pitchFamily="34" charset="-122"/>
                <a:ea typeface="微软雅黑" pitchFamily="34" charset="-122"/>
                <a:sym typeface="Calibri" pitchFamily="34" charset="0"/>
              </a:rPr>
              <a:t>国开行生源地助学贷款学生在线系统    </a:t>
            </a:r>
            <a:r>
              <a:rPr lang="en-US" altLang="zh-CN" smtClean="0">
                <a:latin typeface="微软雅黑" pitchFamily="34" charset="-122"/>
                <a:ea typeface="微软雅黑" pitchFamily="34" charset="-122"/>
                <a:sym typeface="Calibri" pitchFamily="34" charset="0"/>
                <a:hlinkClick r:id="rId3"/>
              </a:rPr>
              <a:t>http://sls.cdb.com.cn/</a:t>
            </a:r>
            <a:endParaRPr lang="en-US" altLang="zh-CN" smtClean="0">
              <a:latin typeface="微软雅黑" pitchFamily="34" charset="-122"/>
              <a:ea typeface="微软雅黑" pitchFamily="34" charset="-122"/>
              <a:sym typeface="Calibri" pitchFamily="34" charset="0"/>
            </a:endParaRPr>
          </a:p>
          <a:p>
            <a:pPr marL="342900" indent="-342900">
              <a:buClr>
                <a:schemeClr val="accent2"/>
              </a:buClr>
              <a:buFont typeface="Wingdings" pitchFamily="2" charset="2"/>
              <a:buChar char="u"/>
            </a:pPr>
            <a:endParaRPr lang="zh-CN" altLang="en-US" dirty="0">
              <a:latin typeface="微软雅黑" pitchFamily="34" charset="-122"/>
              <a:ea typeface="微软雅黑" pitchFamily="34" charset="-122"/>
              <a:sym typeface="Calibri" pitchFamily="34" charset="0"/>
            </a:endParaRPr>
          </a:p>
          <a:p>
            <a:pPr marL="342900" indent="-342900">
              <a:buClr>
                <a:schemeClr val="accent2"/>
              </a:buClr>
              <a:buFont typeface="Wingdings" pitchFamily="2" charset="2"/>
              <a:buChar char="u"/>
            </a:pPr>
            <a:r>
              <a:rPr lang="zh-CN" altLang="en-US" smtClean="0">
                <a:latin typeface="微软雅黑" pitchFamily="34" charset="-122"/>
                <a:ea typeface="微软雅黑" pitchFamily="34" charset="-122"/>
                <a:sym typeface="Calibri" pitchFamily="34" charset="0"/>
              </a:rPr>
              <a:t>各分行及资助中心联系方式查询    </a:t>
            </a:r>
            <a:r>
              <a:rPr lang="en-US" altLang="zh-CN">
                <a:latin typeface="微软雅黑" pitchFamily="34" charset="-122"/>
                <a:ea typeface="微软雅黑" pitchFamily="34" charset="-122"/>
                <a:sym typeface="Calibri" pitchFamily="34" charset="0"/>
                <a:hlinkClick r:id="rId4"/>
              </a:rPr>
              <a:t>http://</a:t>
            </a:r>
            <a:r>
              <a:rPr lang="en-US" altLang="zh-CN" smtClean="0">
                <a:latin typeface="微软雅黑" pitchFamily="34" charset="-122"/>
                <a:ea typeface="微软雅黑" pitchFamily="34" charset="-122"/>
                <a:sym typeface="Calibri" pitchFamily="34" charset="0"/>
                <a:hlinkClick r:id="rId4"/>
              </a:rPr>
              <a:t>www.csls.cdb.com.cn/lxfs/</a:t>
            </a:r>
            <a:endParaRPr lang="en-US" altLang="zh-CN" smtClean="0">
              <a:latin typeface="微软雅黑" pitchFamily="34" charset="-122"/>
              <a:ea typeface="微软雅黑" pitchFamily="34" charset="-122"/>
              <a:sym typeface="Calibri" pitchFamily="34" charset="0"/>
            </a:endParaRPr>
          </a:p>
          <a:p>
            <a:pPr marL="342900" indent="-342900">
              <a:buClr>
                <a:schemeClr val="accent2"/>
              </a:buClr>
              <a:buFont typeface="Wingdings" pitchFamily="2" charset="2"/>
              <a:buChar char="u"/>
            </a:pPr>
            <a:endParaRPr lang="en-US" altLang="zh-CN">
              <a:latin typeface="微软雅黑" pitchFamily="34" charset="-122"/>
              <a:ea typeface="微软雅黑" pitchFamily="34" charset="-122"/>
              <a:sym typeface="Calibri" pitchFamily="34" charset="0"/>
            </a:endParaRPr>
          </a:p>
          <a:p>
            <a:pPr marL="342900" indent="-342900">
              <a:buClr>
                <a:schemeClr val="accent2"/>
              </a:buClr>
              <a:buFont typeface="Wingdings" pitchFamily="2" charset="2"/>
              <a:buChar char="u"/>
            </a:pPr>
            <a:r>
              <a:rPr lang="zh-CN" altLang="en-US" smtClean="0">
                <a:latin typeface="微软雅黑" pitchFamily="34" charset="-122"/>
                <a:ea typeface="微软雅黑" pitchFamily="34" charset="-122"/>
                <a:sym typeface="Calibri" pitchFamily="34" charset="0"/>
              </a:rPr>
              <a:t>国开行服务热线电话    </a:t>
            </a:r>
            <a:r>
              <a:rPr lang="en-US" altLang="zh-CN" b="1" smtClean="0">
                <a:solidFill>
                  <a:srgbClr val="FF0000"/>
                </a:solidFill>
                <a:latin typeface="微软雅黑" pitchFamily="34" charset="-122"/>
                <a:ea typeface="微软雅黑" pitchFamily="34" charset="-122"/>
                <a:sym typeface="Calibri" pitchFamily="34" charset="0"/>
              </a:rPr>
              <a:t>95593</a:t>
            </a:r>
          </a:p>
          <a:p>
            <a:pPr marL="342900" indent="-342900">
              <a:buClr>
                <a:schemeClr val="accent2"/>
              </a:buClr>
              <a:buFont typeface="Wingdings" pitchFamily="2" charset="2"/>
              <a:buChar char="u"/>
            </a:pPr>
            <a:endParaRPr lang="en-US" altLang="zh-CN">
              <a:latin typeface="微软雅黑" pitchFamily="34" charset="-122"/>
              <a:ea typeface="微软雅黑" pitchFamily="34" charset="-122"/>
              <a:sym typeface="Calibri" pitchFamily="34" charset="0"/>
            </a:endParaRPr>
          </a:p>
          <a:p>
            <a:pPr marL="342900" indent="-342900">
              <a:buClr>
                <a:schemeClr val="accent2"/>
              </a:buClr>
              <a:buFont typeface="Wingdings" pitchFamily="2" charset="2"/>
              <a:buChar char="u"/>
            </a:pPr>
            <a:endParaRPr lang="zh-CN" altLang="en-US" dirty="0">
              <a:latin typeface="微软雅黑" pitchFamily="34" charset="-122"/>
              <a:ea typeface="微软雅黑" pitchFamily="34" charset="-122"/>
              <a:sym typeface="Calibri" pitchFamily="34" charset="0"/>
            </a:endParaRPr>
          </a:p>
        </p:txBody>
      </p:sp>
    </p:spTree>
    <p:extLst>
      <p:ext uri="{BB962C8B-B14F-4D97-AF65-F5344CB8AC3E}">
        <p14:creationId xmlns:p14="http://schemas.microsoft.com/office/powerpoint/2010/main" val="1676126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接连接符 3"/>
          <p:cNvSpPr>
            <a:spLocks noChangeShapeType="1"/>
          </p:cNvSpPr>
          <p:nvPr/>
        </p:nvSpPr>
        <p:spPr bwMode="auto">
          <a:xfrm flipH="1">
            <a:off x="4001373" y="616401"/>
            <a:ext cx="22225" cy="5771047"/>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5" name="椭圆 6"/>
          <p:cNvSpPr>
            <a:spLocks noChangeArrowheads="1"/>
          </p:cNvSpPr>
          <p:nvPr/>
        </p:nvSpPr>
        <p:spPr bwMode="auto">
          <a:xfrm>
            <a:off x="3906000" y="2754730"/>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6" name="椭圆 7"/>
          <p:cNvSpPr>
            <a:spLocks noChangeArrowheads="1"/>
          </p:cNvSpPr>
          <p:nvPr/>
        </p:nvSpPr>
        <p:spPr bwMode="auto">
          <a:xfrm>
            <a:off x="3906000" y="3288423"/>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7" name="椭圆 8"/>
          <p:cNvSpPr>
            <a:spLocks noChangeArrowheads="1"/>
          </p:cNvSpPr>
          <p:nvPr/>
        </p:nvSpPr>
        <p:spPr bwMode="auto">
          <a:xfrm>
            <a:off x="3906000" y="3815399"/>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8" name="矩形 11"/>
          <p:cNvSpPr>
            <a:spLocks noChangeArrowheads="1"/>
          </p:cNvSpPr>
          <p:nvPr/>
        </p:nvSpPr>
        <p:spPr bwMode="auto">
          <a:xfrm>
            <a:off x="4257632" y="1467526"/>
            <a:ext cx="1557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4000" b="1" dirty="0">
                <a:latin typeface="Calibri" pitchFamily="34" charset="0"/>
                <a:ea typeface="微软雅黑" pitchFamily="34" charset="-122"/>
                <a:sym typeface="Calibri" pitchFamily="34" charset="0"/>
              </a:rPr>
              <a:t>目   录</a:t>
            </a:r>
            <a:endParaRPr lang="zh-CN" altLang="en-US" sz="1800" dirty="0"/>
          </a:p>
        </p:txBody>
      </p:sp>
      <p:sp>
        <p:nvSpPr>
          <p:cNvPr id="9" name="直接连接符 13"/>
          <p:cNvSpPr>
            <a:spLocks noChangeShapeType="1"/>
          </p:cNvSpPr>
          <p:nvPr/>
        </p:nvSpPr>
        <p:spPr bwMode="auto">
          <a:xfrm>
            <a:off x="4288712" y="2287796"/>
            <a:ext cx="1495178"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 name="矩形 15"/>
          <p:cNvSpPr>
            <a:spLocks noChangeArrowheads="1"/>
          </p:cNvSpPr>
          <p:nvPr/>
        </p:nvSpPr>
        <p:spPr bwMode="auto">
          <a:xfrm>
            <a:off x="4288712" y="2478446"/>
            <a:ext cx="533488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b="1">
                <a:solidFill>
                  <a:srgbClr val="C00000"/>
                </a:solidFill>
                <a:latin typeface="黑体" panose="02010609060101010101" pitchFamily="49" charset="-122"/>
                <a:ea typeface="黑体" panose="02010609060101010101" pitchFamily="49" charset="-122"/>
                <a:sym typeface="微软雅黑" pitchFamily="34" charset="-122"/>
              </a:rPr>
              <a:t>一</a:t>
            </a:r>
            <a:r>
              <a:rPr lang="zh-CN" altLang="en-US" sz="2400" b="1" smtClean="0">
                <a:solidFill>
                  <a:srgbClr val="C00000"/>
                </a:solidFill>
                <a:latin typeface="黑体" panose="02010609060101010101" pitchFamily="49" charset="-122"/>
                <a:ea typeface="黑体" panose="02010609060101010101" pitchFamily="49" charset="-122"/>
                <a:sym typeface="微软雅黑" pitchFamily="34" charset="-122"/>
              </a:rPr>
              <a:t>、开发银行简介</a:t>
            </a:r>
            <a:endParaRPr lang="en-US" altLang="zh-CN" sz="2400" b="1" dirty="0">
              <a:solidFill>
                <a:srgbClr val="C00000"/>
              </a:solidFill>
              <a:latin typeface="黑体" panose="02010609060101010101" pitchFamily="49" charset="-122"/>
              <a:ea typeface="黑体" panose="02010609060101010101" pitchFamily="49" charset="-122"/>
              <a:sym typeface="微软雅黑" pitchFamily="34" charset="-122"/>
            </a:endParaRPr>
          </a:p>
          <a:p>
            <a:pPr>
              <a:lnSpc>
                <a:spcPct val="150000"/>
              </a:lnSpc>
            </a:pPr>
            <a:r>
              <a:rPr lang="zh-CN" altLang="en-US" sz="2400" b="1" smtClean="0">
                <a:solidFill>
                  <a:srgbClr val="C00000"/>
                </a:solidFill>
                <a:latin typeface="黑体" panose="02010609060101010101" pitchFamily="49" charset="-122"/>
                <a:ea typeface="黑体" panose="02010609060101010101" pitchFamily="49" charset="-122"/>
                <a:sym typeface="微软雅黑" pitchFamily="34" charset="-122"/>
              </a:rPr>
              <a:t>二、开发银行助学贷款业务简介</a:t>
            </a:r>
            <a:endParaRPr lang="en-US" altLang="zh-CN" sz="2400" b="1" smtClean="0">
              <a:solidFill>
                <a:srgbClr val="C00000"/>
              </a:solidFill>
              <a:latin typeface="黑体" panose="02010609060101010101" pitchFamily="49" charset="-122"/>
              <a:ea typeface="黑体" panose="02010609060101010101" pitchFamily="49" charset="-122"/>
              <a:sym typeface="微软雅黑" pitchFamily="34" charset="-122"/>
            </a:endParaRPr>
          </a:p>
          <a:p>
            <a:pPr>
              <a:lnSpc>
                <a:spcPct val="150000"/>
              </a:lnSpc>
            </a:pPr>
            <a:r>
              <a:rPr lang="zh-CN" altLang="en-US" sz="2400" b="1" smtClean="0">
                <a:solidFill>
                  <a:srgbClr val="C00000"/>
                </a:solidFill>
                <a:latin typeface="黑体" panose="02010609060101010101" pitchFamily="49" charset="-122"/>
                <a:ea typeface="黑体" panose="02010609060101010101" pitchFamily="49" charset="-122"/>
                <a:sym typeface="微软雅黑" pitchFamily="34" charset="-122"/>
              </a:rPr>
              <a:t>三、生源地信用助学贷款政策介绍</a:t>
            </a:r>
            <a:endParaRPr lang="en-US" altLang="zh-CN" sz="2400" b="1" smtClean="0">
              <a:solidFill>
                <a:srgbClr val="C00000"/>
              </a:solidFill>
              <a:latin typeface="黑体" panose="02010609060101010101" pitchFamily="49" charset="-122"/>
              <a:ea typeface="黑体" panose="02010609060101010101" pitchFamily="49" charset="-122"/>
              <a:sym typeface="微软雅黑" pitchFamily="34" charset="-122"/>
            </a:endParaRPr>
          </a:p>
          <a:p>
            <a:pPr>
              <a:lnSpc>
                <a:spcPct val="150000"/>
              </a:lnSpc>
            </a:pPr>
            <a:r>
              <a:rPr lang="zh-CN" altLang="en-US" sz="2400" b="1" smtClean="0">
                <a:solidFill>
                  <a:srgbClr val="C00000"/>
                </a:solidFill>
                <a:latin typeface="黑体" panose="02010609060101010101" pitchFamily="49" charset="-122"/>
                <a:ea typeface="黑体" panose="02010609060101010101" pitchFamily="49" charset="-122"/>
                <a:sym typeface="微软雅黑" pitchFamily="34" charset="-122"/>
              </a:rPr>
              <a:t>四、贷款申请</a:t>
            </a:r>
            <a:endParaRPr lang="en-US" altLang="zh-CN" sz="2400" b="1" smtClean="0">
              <a:solidFill>
                <a:srgbClr val="C00000"/>
              </a:solidFill>
              <a:latin typeface="黑体" panose="02010609060101010101" pitchFamily="49" charset="-122"/>
              <a:ea typeface="黑体" panose="02010609060101010101" pitchFamily="49" charset="-122"/>
              <a:sym typeface="微软雅黑" pitchFamily="34" charset="-122"/>
            </a:endParaRPr>
          </a:p>
          <a:p>
            <a:pPr>
              <a:lnSpc>
                <a:spcPct val="150000"/>
              </a:lnSpc>
            </a:pPr>
            <a:r>
              <a:rPr lang="zh-CN" altLang="en-US" sz="2400" b="1" smtClean="0">
                <a:solidFill>
                  <a:srgbClr val="C00000"/>
                </a:solidFill>
                <a:latin typeface="黑体" panose="02010609060101010101" pitchFamily="49" charset="-122"/>
                <a:ea typeface="黑体" panose="02010609060101010101" pitchFamily="49" charset="-122"/>
                <a:sym typeface="微软雅黑" pitchFamily="34" charset="-122"/>
              </a:rPr>
              <a:t>五、还款政策</a:t>
            </a:r>
            <a:endParaRPr lang="en-US" altLang="zh-CN" sz="2400" b="1" smtClean="0">
              <a:solidFill>
                <a:srgbClr val="C00000"/>
              </a:solidFill>
              <a:latin typeface="黑体" panose="02010609060101010101" pitchFamily="49" charset="-122"/>
              <a:ea typeface="黑体" panose="02010609060101010101" pitchFamily="49" charset="-122"/>
              <a:sym typeface="微软雅黑" pitchFamily="34" charset="-122"/>
            </a:endParaRPr>
          </a:p>
          <a:p>
            <a:pPr>
              <a:lnSpc>
                <a:spcPct val="150000"/>
              </a:lnSpc>
            </a:pPr>
            <a:r>
              <a:rPr lang="zh-CN" altLang="en-US" sz="2400" b="1" smtClean="0">
                <a:solidFill>
                  <a:srgbClr val="C00000"/>
                </a:solidFill>
                <a:latin typeface="黑体" panose="02010609060101010101" pitchFamily="49" charset="-122"/>
                <a:ea typeface="黑体" panose="02010609060101010101" pitchFamily="49" charset="-122"/>
                <a:sym typeface="微软雅黑" pitchFamily="34" charset="-122"/>
              </a:rPr>
              <a:t>六、个人征信介绍</a:t>
            </a:r>
            <a:endParaRPr lang="en-US" altLang="zh-CN" sz="2400" b="1" dirty="0" smtClean="0">
              <a:solidFill>
                <a:srgbClr val="C00000"/>
              </a:solidFill>
              <a:latin typeface="黑体" panose="02010609060101010101" pitchFamily="49" charset="-122"/>
              <a:ea typeface="黑体" panose="02010609060101010101" pitchFamily="49" charset="-122"/>
              <a:sym typeface="微软雅黑" pitchFamily="34" charset="-122"/>
            </a:endParaRPr>
          </a:p>
        </p:txBody>
      </p:sp>
      <p:sp>
        <p:nvSpPr>
          <p:cNvPr id="11" name="椭圆 8"/>
          <p:cNvSpPr>
            <a:spLocks noChangeArrowheads="1"/>
          </p:cNvSpPr>
          <p:nvPr/>
        </p:nvSpPr>
        <p:spPr bwMode="auto">
          <a:xfrm>
            <a:off x="3909841" y="4388654"/>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12" name="椭圆 8"/>
          <p:cNvSpPr>
            <a:spLocks noChangeArrowheads="1"/>
          </p:cNvSpPr>
          <p:nvPr/>
        </p:nvSpPr>
        <p:spPr bwMode="auto">
          <a:xfrm>
            <a:off x="3913118" y="4929433"/>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13" name="椭圆 8"/>
          <p:cNvSpPr>
            <a:spLocks noChangeArrowheads="1"/>
          </p:cNvSpPr>
          <p:nvPr/>
        </p:nvSpPr>
        <p:spPr bwMode="auto">
          <a:xfrm>
            <a:off x="3888660" y="5453308"/>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14" name="页脚占位符 3"/>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国家开发银行河北省分行</a:t>
            </a:r>
            <a:endParaRPr lang="zh-CN" altLang="en-US" dirty="0">
              <a:latin typeface="Arial" pitchFamily="34" charset="0"/>
            </a:endParaRPr>
          </a:p>
        </p:txBody>
      </p:sp>
      <p:sp>
        <p:nvSpPr>
          <p:cNvPr id="15" name="灯片编号占位符 4"/>
          <p:cNvSpPr>
            <a:spLocks noGrp="1"/>
          </p:cNvSpPr>
          <p:nvPr>
            <p:ph type="sldNum" sz="quarter" idx="12"/>
          </p:nvPr>
        </p:nvSpPr>
        <p:spPr>
          <a:xfrm>
            <a:off x="9347200" y="0"/>
            <a:ext cx="2844800" cy="365125"/>
          </a:xfrm>
        </p:spPr>
        <p:txBody>
          <a:bodyPr/>
          <a:lstStyle/>
          <a:p>
            <a:pPr>
              <a:defRPr/>
            </a:pPr>
            <a:fld id="{50A7D6EC-BC01-493E-9D1E-6C7A7B16C25B}" type="slidenum">
              <a:rPr lang="zh-CN" altLang="en-US" smtClean="0"/>
              <a:pPr>
                <a:defRPr/>
              </a:pPr>
              <a:t>2</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1175832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5"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6" name="矩形 7"/>
          <p:cNvSpPr>
            <a:spLocks noChangeArrowheads="1"/>
          </p:cNvSpPr>
          <p:nvPr/>
        </p:nvSpPr>
        <p:spPr bwMode="auto">
          <a:xfrm>
            <a:off x="452438" y="288925"/>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C00000"/>
                </a:solidFill>
                <a:latin typeface="微软雅黑" pitchFamily="34" charset="-122"/>
                <a:ea typeface="微软雅黑" pitchFamily="34" charset="-122"/>
                <a:sym typeface="微软雅黑" pitchFamily="34" charset="-122"/>
              </a:rPr>
              <a:t>一</a:t>
            </a:r>
            <a:r>
              <a:rPr lang="zh-CN" altLang="en-US" sz="2800" b="1" smtClean="0">
                <a:solidFill>
                  <a:srgbClr val="C00000"/>
                </a:solidFill>
                <a:latin typeface="微软雅黑" pitchFamily="34" charset="-122"/>
                <a:ea typeface="微软雅黑" pitchFamily="34" charset="-122"/>
                <a:sym typeface="微软雅黑" pitchFamily="34" charset="-122"/>
              </a:rPr>
              <a:t>、开发银行简介</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7" name="文本框 30"/>
          <p:cNvSpPr>
            <a:spLocks noChangeArrowheads="1"/>
          </p:cNvSpPr>
          <p:nvPr/>
        </p:nvSpPr>
        <p:spPr bwMode="auto">
          <a:xfrm>
            <a:off x="1366838" y="1733550"/>
            <a:ext cx="1004179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538163" algn="just"/>
            <a:r>
              <a:rPr lang="en-US" altLang="zh-CN" sz="2000" dirty="0" smtClean="0">
                <a:latin typeface="微软雅黑" pitchFamily="34" charset="-122"/>
                <a:ea typeface="微软雅黑" pitchFamily="34" charset="-122"/>
                <a:sym typeface="Calibri" pitchFamily="34" charset="0"/>
              </a:rPr>
              <a:t>2015</a:t>
            </a:r>
            <a:r>
              <a:rPr lang="zh-CN" altLang="en-US" sz="2000" dirty="0" smtClean="0">
                <a:latin typeface="微软雅黑" pitchFamily="34" charset="-122"/>
                <a:ea typeface="微软雅黑" pitchFamily="34" charset="-122"/>
                <a:sym typeface="Calibri" pitchFamily="34" charset="0"/>
              </a:rPr>
              <a:t>年</a:t>
            </a:r>
            <a:r>
              <a:rPr lang="en-US" altLang="zh-CN" sz="2000" dirty="0" smtClean="0">
                <a:latin typeface="微软雅黑" pitchFamily="34" charset="-122"/>
                <a:ea typeface="微软雅黑" pitchFamily="34" charset="-122"/>
                <a:sym typeface="Calibri" pitchFamily="34" charset="0"/>
              </a:rPr>
              <a:t>4</a:t>
            </a:r>
            <a:r>
              <a:rPr lang="zh-CN" altLang="en-US" sz="2000" dirty="0" smtClean="0">
                <a:latin typeface="微软雅黑" pitchFamily="34" charset="-122"/>
                <a:ea typeface="微软雅黑" pitchFamily="34" charset="-122"/>
                <a:sym typeface="Calibri" pitchFamily="34" charset="0"/>
              </a:rPr>
              <a:t>月</a:t>
            </a:r>
            <a:r>
              <a:rPr lang="en-US" altLang="zh-CN" sz="2000" dirty="0" smtClean="0">
                <a:latin typeface="微软雅黑" pitchFamily="34" charset="-122"/>
                <a:ea typeface="微软雅黑" pitchFamily="34" charset="-122"/>
                <a:sym typeface="Calibri" pitchFamily="34" charset="0"/>
              </a:rPr>
              <a:t>17</a:t>
            </a:r>
            <a:r>
              <a:rPr lang="zh-CN" altLang="en-US" sz="2000" dirty="0" smtClean="0">
                <a:latin typeface="微软雅黑" pitchFamily="34" charset="-122"/>
                <a:ea typeface="微软雅黑" pitchFamily="34" charset="-122"/>
                <a:sym typeface="Calibri" pitchFamily="34" charset="0"/>
              </a:rPr>
              <a:t>日，李克强总理在视察国家开发银行时强</a:t>
            </a:r>
            <a:r>
              <a:rPr lang="zh-CN" altLang="en-US" sz="2000" dirty="0">
                <a:latin typeface="微软雅黑" pitchFamily="34" charset="-122"/>
                <a:ea typeface="微软雅黑" pitchFamily="34" charset="-122"/>
                <a:sym typeface="Calibri" pitchFamily="34" charset="0"/>
              </a:rPr>
              <a:t>调“</a:t>
            </a:r>
            <a:r>
              <a:rPr lang="zh-CN" altLang="en-US" sz="2000" b="1" dirty="0">
                <a:latin typeface="微软雅黑" pitchFamily="34" charset="-122"/>
                <a:ea typeface="微软雅黑" pitchFamily="34" charset="-122"/>
                <a:sym typeface="Calibri" pitchFamily="34" charset="0"/>
              </a:rPr>
              <a:t>开行是国家的开行</a:t>
            </a:r>
            <a:r>
              <a:rPr lang="zh-CN" altLang="en-US" sz="2000" dirty="0">
                <a:latin typeface="微软雅黑" pitchFamily="34" charset="-122"/>
                <a:ea typeface="微软雅黑" pitchFamily="34" charset="-122"/>
                <a:sym typeface="Calibri" pitchFamily="34" charset="0"/>
              </a:rPr>
              <a:t>”。国家开发银</a:t>
            </a:r>
            <a:r>
              <a:rPr lang="zh-CN" altLang="en-US" sz="2000" dirty="0" smtClean="0">
                <a:latin typeface="微软雅黑" pitchFamily="34" charset="-122"/>
                <a:ea typeface="微软雅黑" pitchFamily="34" charset="-122"/>
                <a:sym typeface="Calibri" pitchFamily="34" charset="0"/>
              </a:rPr>
              <a:t>行是</a:t>
            </a:r>
            <a:r>
              <a:rPr lang="zh-CN" altLang="en-US" sz="2000" dirty="0">
                <a:latin typeface="微软雅黑" pitchFamily="34" charset="-122"/>
                <a:ea typeface="微软雅黑" pitchFamily="34" charset="-122"/>
                <a:sym typeface="Calibri" pitchFamily="34" charset="0"/>
              </a:rPr>
              <a:t>政府的开发性金融机构，以中长期投融资服务国家战略，长期致力于融资支持基础设施、基础产业和支柱产业（简称“两基一支”）的建设和发展。国开行以“</a:t>
            </a:r>
            <a:r>
              <a:rPr lang="zh-CN" altLang="en-US" sz="2000" b="1" dirty="0">
                <a:latin typeface="微软雅黑" pitchFamily="34" charset="-122"/>
                <a:ea typeface="微软雅黑" pitchFamily="34" charset="-122"/>
                <a:sym typeface="Calibri" pitchFamily="34" charset="0"/>
              </a:rPr>
              <a:t>增强国力、改善民生</a:t>
            </a:r>
            <a:r>
              <a:rPr lang="zh-CN" altLang="en-US" sz="2000" dirty="0">
                <a:latin typeface="微软雅黑" pitchFamily="34" charset="-122"/>
                <a:ea typeface="微软雅黑" pitchFamily="34" charset="-122"/>
                <a:sym typeface="Calibri" pitchFamily="34" charset="0"/>
              </a:rPr>
              <a:t>”为使命，已形成“</a:t>
            </a:r>
            <a:r>
              <a:rPr lang="zh-CN" altLang="en-US" sz="2000" b="1" dirty="0">
                <a:latin typeface="微软雅黑" pitchFamily="34" charset="-122"/>
                <a:ea typeface="微软雅黑" pitchFamily="34" charset="-122"/>
                <a:sym typeface="Calibri" pitchFamily="34" charset="0"/>
              </a:rPr>
              <a:t>两基一支</a:t>
            </a:r>
            <a:r>
              <a:rPr lang="zh-CN" altLang="en-US" sz="2000" dirty="0">
                <a:latin typeface="微软雅黑" pitchFamily="34" charset="-122"/>
                <a:ea typeface="微软雅黑" pitchFamily="34" charset="-122"/>
                <a:sym typeface="Calibri" pitchFamily="34" charset="0"/>
              </a:rPr>
              <a:t>”、</a:t>
            </a:r>
            <a:r>
              <a:rPr lang="zh-CN" altLang="en-US" sz="2000" b="1" dirty="0">
                <a:latin typeface="微软雅黑" pitchFamily="34" charset="-122"/>
                <a:ea typeface="微软雅黑" pitchFamily="34" charset="-122"/>
                <a:sym typeface="Calibri" pitchFamily="34" charset="0"/>
              </a:rPr>
              <a:t>民生金融</a:t>
            </a:r>
            <a:r>
              <a:rPr lang="zh-CN" altLang="en-US" sz="2000" dirty="0">
                <a:latin typeface="微软雅黑" pitchFamily="34" charset="-122"/>
                <a:ea typeface="微软雅黑" pitchFamily="34" charset="-122"/>
                <a:sym typeface="Calibri" pitchFamily="34" charset="0"/>
              </a:rPr>
              <a:t>、</a:t>
            </a:r>
            <a:r>
              <a:rPr lang="zh-CN" altLang="en-US" sz="2000" b="1" dirty="0">
                <a:latin typeface="微软雅黑" pitchFamily="34" charset="-122"/>
                <a:ea typeface="微软雅黑" pitchFamily="34" charset="-122"/>
                <a:sym typeface="Calibri" pitchFamily="34" charset="0"/>
              </a:rPr>
              <a:t>国际合作</a:t>
            </a:r>
            <a:r>
              <a:rPr lang="zh-CN" altLang="en-US" sz="2000" dirty="0">
                <a:latin typeface="微软雅黑" pitchFamily="34" charset="-122"/>
                <a:ea typeface="微软雅黑" pitchFamily="34" charset="-122"/>
                <a:sym typeface="Calibri" pitchFamily="34" charset="0"/>
              </a:rPr>
              <a:t>、</a:t>
            </a:r>
            <a:r>
              <a:rPr lang="zh-CN" altLang="en-US" sz="2000" b="1" dirty="0">
                <a:latin typeface="微软雅黑" pitchFamily="34" charset="-122"/>
                <a:ea typeface="微软雅黑" pitchFamily="34" charset="-122"/>
                <a:sym typeface="Calibri" pitchFamily="34" charset="0"/>
              </a:rPr>
              <a:t>综合经营</a:t>
            </a:r>
            <a:r>
              <a:rPr lang="zh-CN" altLang="en-US" sz="2000" dirty="0">
                <a:latin typeface="微软雅黑" pitchFamily="34" charset="-122"/>
                <a:ea typeface="微软雅黑" pitchFamily="34" charset="-122"/>
                <a:sym typeface="Calibri" pitchFamily="34" charset="0"/>
              </a:rPr>
              <a:t>四大特色板块，成为我国中长期投融资和新型城镇化的骨干银行、最大的对外投融资合作银行，以及全球最大的开发性金融机构。</a:t>
            </a:r>
            <a:endParaRPr lang="zh-CN" altLang="en-US" sz="2000" b="1" dirty="0">
              <a:latin typeface="微软雅黑" pitchFamily="34" charset="-122"/>
              <a:ea typeface="微软雅黑" pitchFamily="34" charset="-122"/>
            </a:endParaRPr>
          </a:p>
        </p:txBody>
      </p:sp>
      <p:sp>
        <p:nvSpPr>
          <p:cNvPr id="8" name="直接连接符 20"/>
          <p:cNvSpPr>
            <a:spLocks noChangeShapeType="1"/>
          </p:cNvSpPr>
          <p:nvPr/>
        </p:nvSpPr>
        <p:spPr bwMode="auto">
          <a:xfrm>
            <a:off x="1366838" y="1671638"/>
            <a:ext cx="41005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文本框 2"/>
          <p:cNvSpPr>
            <a:spLocks noChangeArrowheads="1"/>
          </p:cNvSpPr>
          <p:nvPr/>
        </p:nvSpPr>
        <p:spPr bwMode="auto">
          <a:xfrm>
            <a:off x="1366838" y="1096963"/>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200" b="1" dirty="0" smtClean="0">
                <a:solidFill>
                  <a:srgbClr val="0AAEEA"/>
                </a:solidFill>
                <a:latin typeface="微软雅黑" pitchFamily="34" charset="-122"/>
                <a:ea typeface="微软雅黑" pitchFamily="34" charset="-122"/>
              </a:rPr>
              <a:t>“</a:t>
            </a:r>
            <a:r>
              <a:rPr lang="zh-CN" altLang="en-US" sz="2200" b="1" dirty="0" smtClean="0">
                <a:solidFill>
                  <a:srgbClr val="0AAEEA"/>
                </a:solidFill>
                <a:latin typeface="微软雅黑" pitchFamily="34" charset="-122"/>
                <a:ea typeface="微软雅黑" pitchFamily="34" charset="-122"/>
              </a:rPr>
              <a:t>开行是国家的开行。</a:t>
            </a:r>
            <a:r>
              <a:rPr lang="en-US" altLang="zh-CN" sz="2200" b="1" dirty="0" smtClean="0">
                <a:solidFill>
                  <a:srgbClr val="0AAEEA"/>
                </a:solidFill>
                <a:latin typeface="微软雅黑" pitchFamily="34" charset="-122"/>
                <a:ea typeface="微软雅黑" pitchFamily="34" charset="-122"/>
              </a:rPr>
              <a:t>”</a:t>
            </a:r>
            <a:endParaRPr lang="zh-CN" altLang="en-US" sz="2200" b="1" dirty="0">
              <a:solidFill>
                <a:srgbClr val="0AAEEA"/>
              </a:solidFill>
              <a:latin typeface="微软雅黑" pitchFamily="34" charset="-122"/>
              <a:ea typeface="微软雅黑" pitchFamily="34" charset="-122"/>
            </a:endParaRPr>
          </a:p>
        </p:txBody>
      </p:sp>
      <p:sp>
        <p:nvSpPr>
          <p:cNvPr id="10" name="灯片编号占位符 1"/>
          <p:cNvSpPr>
            <a:spLocks noGrp="1"/>
          </p:cNvSpPr>
          <p:nvPr>
            <p:ph type="sldNum" sz="quarter" idx="12"/>
          </p:nvPr>
        </p:nvSpPr>
        <p:spPr>
          <a:xfrm>
            <a:off x="9347200" y="0"/>
            <a:ext cx="2844800" cy="365125"/>
          </a:xfrm>
        </p:spPr>
        <p:txBody>
          <a:bodyPr/>
          <a:lstStyle/>
          <a:p>
            <a:pPr>
              <a:defRPr/>
            </a:pPr>
            <a:fld id="{50A7D6EC-BC01-493E-9D1E-6C7A7B16C25B}" type="slidenum">
              <a:rPr lang="zh-CN" altLang="en-US" smtClean="0"/>
              <a:pPr>
                <a:defRPr/>
              </a:pPr>
              <a:t>3</a:t>
            </a:fld>
            <a:endParaRPr lang="zh-CN" altLang="en-US" sz="1800">
              <a:solidFill>
                <a:schemeClr val="tx1"/>
              </a:solidFill>
              <a:latin typeface="Arial" pitchFamily="34" charset="0"/>
              <a:ea typeface="+mn-ea"/>
            </a:endParaRPr>
          </a:p>
        </p:txBody>
      </p:sp>
      <p:sp>
        <p:nvSpPr>
          <p:cNvPr id="13" name="矩形 16"/>
          <p:cNvSpPr>
            <a:spLocks noChangeArrowheads="1"/>
          </p:cNvSpPr>
          <p:nvPr/>
        </p:nvSpPr>
        <p:spPr bwMode="auto">
          <a:xfrm>
            <a:off x="8111430" y="5981559"/>
            <a:ext cx="3185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mtClean="0">
                <a:solidFill>
                  <a:schemeClr val="tx2">
                    <a:lumMod val="60000"/>
                    <a:lumOff val="40000"/>
                  </a:schemeClr>
                </a:solidFill>
                <a:latin typeface="微软雅黑" pitchFamily="34" charset="-122"/>
                <a:ea typeface="微软雅黑" pitchFamily="34" charset="-122"/>
                <a:sym typeface="微软雅黑" pitchFamily="34" charset="-122"/>
              </a:rPr>
              <a:t>京雄、京张高速铁路建设项目</a:t>
            </a:r>
            <a:endParaRPr lang="zh-CN" altLang="en-US" dirty="0">
              <a:solidFill>
                <a:schemeClr val="tx2">
                  <a:lumMod val="60000"/>
                  <a:lumOff val="40000"/>
                </a:schemeClr>
              </a:solidFill>
              <a:latin typeface="微软雅黑" pitchFamily="34" charset="-122"/>
              <a:ea typeface="微软雅黑" pitchFamily="34" charset="-122"/>
              <a:sym typeface="微软雅黑" pitchFamily="34" charset="-122"/>
            </a:endParaRPr>
          </a:p>
        </p:txBody>
      </p:sp>
      <p:sp>
        <p:nvSpPr>
          <p:cNvPr id="14" name="矩形 16"/>
          <p:cNvSpPr>
            <a:spLocks noChangeArrowheads="1"/>
          </p:cNvSpPr>
          <p:nvPr/>
        </p:nvSpPr>
        <p:spPr bwMode="auto">
          <a:xfrm>
            <a:off x="4501649" y="5981559"/>
            <a:ext cx="29546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mtClean="0">
                <a:solidFill>
                  <a:schemeClr val="tx2">
                    <a:lumMod val="60000"/>
                    <a:lumOff val="40000"/>
                  </a:schemeClr>
                </a:solidFill>
                <a:latin typeface="微软雅黑" pitchFamily="34" charset="-122"/>
                <a:ea typeface="微软雅黑" pitchFamily="34" charset="-122"/>
                <a:sym typeface="微软雅黑" pitchFamily="34" charset="-122"/>
              </a:rPr>
              <a:t>河北雄安新区重点建设项目</a:t>
            </a:r>
            <a:endParaRPr lang="zh-CN" altLang="en-US" dirty="0">
              <a:solidFill>
                <a:schemeClr val="tx2">
                  <a:lumMod val="60000"/>
                  <a:lumOff val="40000"/>
                </a:schemeClr>
              </a:solidFill>
              <a:latin typeface="微软雅黑" pitchFamily="34" charset="-122"/>
              <a:ea typeface="微软雅黑" pitchFamily="34" charset="-122"/>
              <a:sym typeface="微软雅黑" pitchFamily="34" charset="-122"/>
            </a:endParaRPr>
          </a:p>
        </p:txBody>
      </p:sp>
      <p:sp>
        <p:nvSpPr>
          <p:cNvPr id="15" name="矩形 16"/>
          <p:cNvSpPr>
            <a:spLocks noChangeArrowheads="1"/>
          </p:cNvSpPr>
          <p:nvPr/>
        </p:nvSpPr>
        <p:spPr bwMode="auto">
          <a:xfrm>
            <a:off x="927100" y="5981559"/>
            <a:ext cx="2723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mtClean="0">
                <a:solidFill>
                  <a:schemeClr val="tx2">
                    <a:lumMod val="60000"/>
                    <a:lumOff val="40000"/>
                  </a:schemeClr>
                </a:solidFill>
                <a:latin typeface="微软雅黑" pitchFamily="34" charset="-122"/>
                <a:ea typeface="微软雅黑" pitchFamily="34" charset="-122"/>
                <a:sym typeface="微软雅黑" pitchFamily="34" charset="-122"/>
              </a:rPr>
              <a:t>石家庄地铁轨道交通项目</a:t>
            </a:r>
            <a:endParaRPr lang="zh-CN" altLang="en-US" dirty="0">
              <a:solidFill>
                <a:schemeClr val="tx2">
                  <a:lumMod val="60000"/>
                  <a:lumOff val="40000"/>
                </a:schemeClr>
              </a:solidFill>
              <a:latin typeface="微软雅黑" pitchFamily="34" charset="-122"/>
              <a:ea typeface="微软雅黑" pitchFamily="34" charset="-122"/>
              <a:sym typeface="微软雅黑" pitchFamily="34" charset="-122"/>
            </a:endParaRPr>
          </a:p>
        </p:txBody>
      </p:sp>
      <p:sp>
        <p:nvSpPr>
          <p:cNvPr id="16" name="页脚占位符 2"/>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国家开发银行河北省分行</a:t>
            </a:r>
            <a:endParaRPr lang="zh-CN" altLang="en-US" dirty="0" smtClean="0">
              <a:latin typeface="Arial" pitchFamily="34" charset="0"/>
            </a:endParaRPr>
          </a:p>
        </p:txBody>
      </p:sp>
      <p:pic>
        <p:nvPicPr>
          <p:cNvPr id="5122" name="Picture 2" descr="F:\ppt\1-1401200T00V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06" y="3786086"/>
            <a:ext cx="3212029" cy="211993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F:\ppt\timg (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982" y="3770669"/>
            <a:ext cx="3799990" cy="21199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ppt\tim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6345" y="3775733"/>
            <a:ext cx="3168352" cy="21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610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5"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6" name="文本框 30"/>
          <p:cNvSpPr>
            <a:spLocks noChangeArrowheads="1"/>
          </p:cNvSpPr>
          <p:nvPr/>
        </p:nvSpPr>
        <p:spPr bwMode="auto">
          <a:xfrm>
            <a:off x="1366838" y="1733550"/>
            <a:ext cx="9634537"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8163" algn="just"/>
            <a:r>
              <a:rPr lang="en-US" altLang="zh-CN" sz="2000" dirty="0" smtClean="0">
                <a:latin typeface="微软雅黑" pitchFamily="34" charset="-122"/>
                <a:ea typeface="微软雅黑" pitchFamily="34" charset="-122"/>
                <a:sym typeface="Calibri" pitchFamily="34" charset="0"/>
              </a:rPr>
              <a:t>1994</a:t>
            </a:r>
            <a:r>
              <a:rPr lang="zh-CN" altLang="en-US" sz="2000" dirty="0">
                <a:latin typeface="微软雅黑" pitchFamily="34" charset="-122"/>
                <a:ea typeface="微软雅黑" pitchFamily="34" charset="-122"/>
                <a:sym typeface="Calibri" pitchFamily="34" charset="0"/>
              </a:rPr>
              <a:t>年</a:t>
            </a:r>
            <a:r>
              <a:rPr lang="zh-CN" altLang="en-US" sz="2000" dirty="0" smtClean="0">
                <a:latin typeface="微软雅黑" pitchFamily="34" charset="-122"/>
                <a:ea typeface="微软雅黑" pitchFamily="34" charset="-122"/>
                <a:sym typeface="Calibri" pitchFamily="34" charset="0"/>
              </a:rPr>
              <a:t>，</a:t>
            </a:r>
            <a:r>
              <a:rPr lang="zh-CN" altLang="en-US" sz="2000" dirty="0">
                <a:latin typeface="微软雅黑" pitchFamily="34" charset="-122"/>
                <a:ea typeface="微软雅黑" pitchFamily="34" charset="-122"/>
                <a:sym typeface="Calibri" pitchFamily="34" charset="0"/>
              </a:rPr>
              <a:t>国家开发银行成</a:t>
            </a:r>
            <a:r>
              <a:rPr lang="zh-CN" altLang="en-US" sz="2000" dirty="0" smtClean="0">
                <a:latin typeface="微软雅黑" pitchFamily="34" charset="-122"/>
                <a:ea typeface="微软雅黑" pitchFamily="34" charset="-122"/>
                <a:sym typeface="Calibri" pitchFamily="34" charset="0"/>
              </a:rPr>
              <a:t>立。</a:t>
            </a:r>
            <a:endParaRPr lang="en-US" altLang="zh-CN" sz="2000" dirty="0" smtClean="0">
              <a:latin typeface="微软雅黑" pitchFamily="34" charset="-122"/>
              <a:ea typeface="微软雅黑" pitchFamily="34" charset="-122"/>
              <a:sym typeface="Calibri" pitchFamily="34" charset="0"/>
            </a:endParaRPr>
          </a:p>
          <a:p>
            <a:pPr indent="538163" algn="just"/>
            <a:r>
              <a:rPr lang="en-US" altLang="zh-CN" sz="2000" dirty="0">
                <a:latin typeface="微软雅黑" pitchFamily="34" charset="-122"/>
                <a:ea typeface="微软雅黑" pitchFamily="34" charset="-122"/>
              </a:rPr>
              <a:t>1998</a:t>
            </a:r>
            <a:r>
              <a:rPr lang="zh-CN" altLang="en-US" sz="2000" dirty="0">
                <a:latin typeface="微软雅黑" pitchFamily="34" charset="-122"/>
                <a:ea typeface="微软雅黑" pitchFamily="34" charset="-122"/>
              </a:rPr>
              <a:t>年</a:t>
            </a:r>
            <a:r>
              <a:rPr lang="zh-CN" altLang="en-US" sz="2000" dirty="0" smtClean="0">
                <a:latin typeface="微软雅黑" pitchFamily="34" charset="-122"/>
                <a:ea typeface="微软雅黑" pitchFamily="34" charset="-122"/>
              </a:rPr>
              <a:t>，</a:t>
            </a:r>
            <a:r>
              <a:rPr lang="zh-CN" altLang="en-US" sz="2000" dirty="0">
                <a:latin typeface="微软雅黑" pitchFamily="34" charset="-122"/>
                <a:ea typeface="微软雅黑" pitchFamily="34" charset="-122"/>
                <a:sym typeface="Calibri" pitchFamily="34" charset="0"/>
              </a:rPr>
              <a:t>国家开发银行</a:t>
            </a:r>
            <a:r>
              <a:rPr lang="zh-CN" altLang="en-US" sz="2000" dirty="0" smtClean="0">
                <a:latin typeface="微软雅黑" pitchFamily="34" charset="-122"/>
                <a:ea typeface="微软雅黑" pitchFamily="34" charset="-122"/>
              </a:rPr>
              <a:t>将</a:t>
            </a:r>
            <a:r>
              <a:rPr lang="zh-CN" altLang="en-US" sz="2000" dirty="0">
                <a:latin typeface="微软雅黑" pitchFamily="34" charset="-122"/>
                <a:ea typeface="微软雅黑" pitchFamily="34" charset="-122"/>
              </a:rPr>
              <a:t>业务领域拓展到城市基础设</a:t>
            </a:r>
            <a:r>
              <a:rPr lang="zh-CN" altLang="en-US" sz="2000" dirty="0" smtClean="0">
                <a:latin typeface="微软雅黑" pitchFamily="34" charset="-122"/>
                <a:ea typeface="微软雅黑" pitchFamily="34" charset="-122"/>
              </a:rPr>
              <a:t>施。</a:t>
            </a:r>
            <a:endParaRPr lang="en-US" altLang="zh-CN" sz="2000" dirty="0" smtClean="0">
              <a:latin typeface="微软雅黑" pitchFamily="34" charset="-122"/>
              <a:ea typeface="微软雅黑" pitchFamily="34" charset="-122"/>
            </a:endParaRPr>
          </a:p>
          <a:p>
            <a:pPr indent="538163" algn="just"/>
            <a:r>
              <a:rPr lang="en-US" altLang="zh-CN" sz="2000" dirty="0">
                <a:latin typeface="微软雅黑" pitchFamily="34" charset="-122"/>
                <a:ea typeface="微软雅黑" pitchFamily="34" charset="-122"/>
              </a:rPr>
              <a:t>2004</a:t>
            </a:r>
            <a:r>
              <a:rPr lang="zh-CN" altLang="en-US" sz="2000" dirty="0" smtClean="0">
                <a:latin typeface="微软雅黑" pitchFamily="34" charset="-122"/>
                <a:ea typeface="微软雅黑" pitchFamily="34" charset="-122"/>
              </a:rPr>
              <a:t>年，</a:t>
            </a:r>
            <a:r>
              <a:rPr lang="zh-CN" altLang="en-US" sz="2000" dirty="0">
                <a:latin typeface="微软雅黑" pitchFamily="34" charset="-122"/>
                <a:ea typeface="微软雅黑" pitchFamily="34" charset="-122"/>
              </a:rPr>
              <a:t>国家开发银行重点支持了国家石油储备、南水北调、北京奥运、上海世博等一大批国家重大项目</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indent="538163" algn="just"/>
            <a:r>
              <a:rPr lang="en-US" altLang="zh-CN" sz="2000" dirty="0" smtClean="0">
                <a:latin typeface="微软雅黑" pitchFamily="34" charset="-122"/>
                <a:ea typeface="微软雅黑" pitchFamily="34" charset="-122"/>
              </a:rPr>
              <a:t>2005</a:t>
            </a:r>
            <a:r>
              <a:rPr lang="zh-CN" altLang="en-US" sz="2000" dirty="0" smtClean="0">
                <a:latin typeface="微软雅黑" pitchFamily="34" charset="-122"/>
                <a:ea typeface="微软雅黑" pitchFamily="34" charset="-122"/>
              </a:rPr>
              <a:t>年，</a:t>
            </a:r>
            <a:r>
              <a:rPr lang="zh-CN" altLang="en-US" sz="2000" dirty="0">
                <a:latin typeface="微软雅黑" pitchFamily="34" charset="-122"/>
                <a:ea typeface="微软雅黑" pitchFamily="34" charset="-122"/>
              </a:rPr>
              <a:t>国家开发银行探索以市场化手段服务国家“走出去”战</a:t>
            </a:r>
            <a:r>
              <a:rPr lang="zh-CN" altLang="en-US" sz="2000" dirty="0" smtClean="0">
                <a:latin typeface="微软雅黑" pitchFamily="34" charset="-122"/>
                <a:ea typeface="微软雅黑" pitchFamily="34" charset="-122"/>
              </a:rPr>
              <a:t>略，</a:t>
            </a:r>
            <a:r>
              <a:rPr lang="zh-CN" altLang="en-US" sz="2000" dirty="0">
                <a:latin typeface="微软雅黑" pitchFamily="34" charset="-122"/>
                <a:ea typeface="微软雅黑" pitchFamily="34" charset="-122"/>
              </a:rPr>
              <a:t>支</a:t>
            </a:r>
            <a:r>
              <a:rPr lang="zh-CN" altLang="en-US" sz="2000" dirty="0" smtClean="0">
                <a:latin typeface="微软雅黑" pitchFamily="34" charset="-122"/>
                <a:ea typeface="微软雅黑" pitchFamily="34" charset="-122"/>
              </a:rPr>
              <a:t>持中</a:t>
            </a:r>
            <a:r>
              <a:rPr lang="zh-CN" altLang="en-US" sz="2000" dirty="0">
                <a:latin typeface="微软雅黑" pitchFamily="34" charset="-122"/>
                <a:ea typeface="微软雅黑" pitchFamily="34" charset="-122"/>
              </a:rPr>
              <a:t>国企业拓展海外市</a:t>
            </a:r>
            <a:r>
              <a:rPr lang="zh-CN" altLang="en-US" sz="2000" dirty="0" smtClean="0">
                <a:latin typeface="微软雅黑" pitchFamily="34" charset="-122"/>
                <a:ea typeface="微软雅黑" pitchFamily="34" charset="-122"/>
              </a:rPr>
              <a:t>场。</a:t>
            </a:r>
            <a:endParaRPr lang="zh-CN" altLang="en-US" sz="2000" dirty="0">
              <a:latin typeface="微软雅黑" pitchFamily="34" charset="-122"/>
              <a:ea typeface="微软雅黑" pitchFamily="34" charset="-122"/>
            </a:endParaRPr>
          </a:p>
          <a:p>
            <a:pPr indent="538163" algn="just"/>
            <a:r>
              <a:rPr lang="en-US" altLang="zh-CN" sz="2000" dirty="0" smtClean="0">
                <a:latin typeface="微软雅黑" pitchFamily="34" charset="-122"/>
                <a:ea typeface="微软雅黑" pitchFamily="34" charset="-122"/>
              </a:rPr>
              <a:t>2008</a:t>
            </a:r>
            <a:r>
              <a:rPr lang="zh-CN" altLang="en-US" sz="2000" dirty="0" smtClean="0">
                <a:latin typeface="微软雅黑" pitchFamily="34" charset="-122"/>
                <a:ea typeface="微软雅黑" pitchFamily="34" charset="-122"/>
              </a:rPr>
              <a:t>年，整</a:t>
            </a:r>
            <a:r>
              <a:rPr lang="zh-CN" altLang="en-US" sz="2000" dirty="0">
                <a:latin typeface="微软雅黑" pitchFamily="34" charset="-122"/>
                <a:ea typeface="微软雅黑" pitchFamily="34" charset="-122"/>
              </a:rPr>
              <a:t>体改制为国家开发银行股份有限公司，成功实施了股份制改革，由财政部和中央汇金投资有限责任公司代表国家控股</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indent="538163" algn="just"/>
            <a:r>
              <a:rPr lang="en-US" altLang="zh-CN" sz="2000" dirty="0" smtClean="0">
                <a:latin typeface="微软雅黑" pitchFamily="34" charset="-122"/>
                <a:ea typeface="微软雅黑" pitchFamily="34" charset="-122"/>
              </a:rPr>
              <a:t>2015</a:t>
            </a:r>
            <a:r>
              <a:rPr lang="zh-CN" altLang="en-US" sz="2000" dirty="0" smtClean="0">
                <a:latin typeface="微软雅黑" pitchFamily="34" charset="-122"/>
                <a:ea typeface="微软雅黑" pitchFamily="34" charset="-122"/>
              </a:rPr>
              <a:t>年，国务院印发</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关于同意国家开发银行深化改革方案的批复</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，要求国家开发银行坚持开发性金融机构定位。</a:t>
            </a:r>
            <a:endParaRPr lang="zh-CN" altLang="en-US" sz="2000" dirty="0">
              <a:latin typeface="微软雅黑" pitchFamily="34" charset="-122"/>
              <a:ea typeface="微软雅黑" pitchFamily="34" charset="-122"/>
            </a:endParaRPr>
          </a:p>
        </p:txBody>
      </p:sp>
      <p:sp>
        <p:nvSpPr>
          <p:cNvPr id="7" name="直接连接符 20"/>
          <p:cNvSpPr>
            <a:spLocks noChangeShapeType="1"/>
          </p:cNvSpPr>
          <p:nvPr/>
        </p:nvSpPr>
        <p:spPr bwMode="auto">
          <a:xfrm>
            <a:off x="1366838" y="1671638"/>
            <a:ext cx="41005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文本框 2"/>
          <p:cNvSpPr>
            <a:spLocks noChangeArrowheads="1"/>
          </p:cNvSpPr>
          <p:nvPr/>
        </p:nvSpPr>
        <p:spPr bwMode="auto">
          <a:xfrm>
            <a:off x="1368425" y="11612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0AAEEA"/>
                </a:solidFill>
                <a:latin typeface="微软雅黑" pitchFamily="34" charset="-122"/>
                <a:ea typeface="微软雅黑" pitchFamily="34" charset="-122"/>
              </a:rPr>
              <a:t>国家开发银行的发展历程</a:t>
            </a:r>
            <a:endParaRPr lang="zh-CN" altLang="en-US" sz="2200" b="1" dirty="0">
              <a:solidFill>
                <a:srgbClr val="0AAEEA"/>
              </a:solidFill>
              <a:latin typeface="微软雅黑" pitchFamily="34" charset="-122"/>
              <a:ea typeface="微软雅黑" pitchFamily="34" charset="-122"/>
            </a:endParaRPr>
          </a:p>
        </p:txBody>
      </p:sp>
      <p:sp>
        <p:nvSpPr>
          <p:cNvPr id="9" name="灯片编号占位符 1"/>
          <p:cNvSpPr>
            <a:spLocks noGrp="1"/>
          </p:cNvSpPr>
          <p:nvPr>
            <p:ph type="sldNum" sz="quarter" idx="12"/>
          </p:nvPr>
        </p:nvSpPr>
        <p:spPr>
          <a:xfrm>
            <a:off x="9347200" y="0"/>
            <a:ext cx="2844800" cy="365125"/>
          </a:xfrm>
        </p:spPr>
        <p:txBody>
          <a:bodyPr/>
          <a:lstStyle/>
          <a:p>
            <a:pPr>
              <a:defRPr/>
            </a:pPr>
            <a:fld id="{50A7D6EC-BC01-493E-9D1E-6C7A7B16C25B}" type="slidenum">
              <a:rPr lang="zh-CN" altLang="en-US" smtClean="0"/>
              <a:pPr>
                <a:defRPr/>
              </a:pPr>
              <a:t>4</a:t>
            </a:fld>
            <a:endParaRPr lang="zh-CN" altLang="en-US" sz="1800">
              <a:solidFill>
                <a:schemeClr val="tx1"/>
              </a:solidFill>
              <a:latin typeface="Arial" pitchFamily="34" charset="0"/>
              <a:ea typeface="+mn-ea"/>
            </a:endParaRPr>
          </a:p>
        </p:txBody>
      </p:sp>
      <p:grpSp>
        <p:nvGrpSpPr>
          <p:cNvPr id="10" name="组合 9"/>
          <p:cNvGrpSpPr/>
          <p:nvPr/>
        </p:nvGrpSpPr>
        <p:grpSpPr>
          <a:xfrm>
            <a:off x="1333500" y="4743778"/>
            <a:ext cx="9667875" cy="1908515"/>
            <a:chOff x="1333500" y="4743778"/>
            <a:chExt cx="9667875" cy="1908515"/>
          </a:xfrm>
        </p:grpSpPr>
        <p:sp>
          <p:nvSpPr>
            <p:cNvPr id="11" name="TextBox 10"/>
            <p:cNvSpPr txBox="1"/>
            <p:nvPr/>
          </p:nvSpPr>
          <p:spPr>
            <a:xfrm>
              <a:off x="2077700" y="6313739"/>
              <a:ext cx="1162228" cy="338554"/>
            </a:xfrm>
            <a:prstGeom prst="rect">
              <a:avLst/>
            </a:prstGeom>
            <a:noFill/>
          </p:spPr>
          <p:txBody>
            <a:bodyPr wrap="square" rtlCol="0">
              <a:spAutoFit/>
            </a:bodyPr>
            <a:lstStyle/>
            <a:p>
              <a:pPr algn="ctr"/>
              <a:r>
                <a:rPr lang="en-US" altLang="zh-CN" sz="1600" dirty="0" smtClean="0">
                  <a:latin typeface="微软雅黑" pitchFamily="34" charset="-122"/>
                  <a:ea typeface="微软雅黑" pitchFamily="34" charset="-122"/>
                </a:rPr>
                <a:t>1994</a:t>
              </a:r>
              <a:r>
                <a:rPr lang="zh-CN" altLang="en-US" sz="1600" dirty="0" smtClean="0">
                  <a:latin typeface="微软雅黑" pitchFamily="34" charset="-122"/>
                  <a:ea typeface="微软雅黑" pitchFamily="34" charset="-122"/>
                </a:rPr>
                <a:t>年</a:t>
              </a:r>
              <a:endParaRPr lang="zh-CN" altLang="en-US" sz="1600" dirty="0">
                <a:latin typeface="微软雅黑" pitchFamily="34" charset="-122"/>
                <a:ea typeface="微软雅黑" pitchFamily="34" charset="-122"/>
              </a:endParaRPr>
            </a:p>
          </p:txBody>
        </p:sp>
        <p:sp>
          <p:nvSpPr>
            <p:cNvPr id="12" name="TextBox 11"/>
            <p:cNvSpPr txBox="1"/>
            <p:nvPr/>
          </p:nvSpPr>
          <p:spPr>
            <a:xfrm>
              <a:off x="4743623" y="6313739"/>
              <a:ext cx="1162228" cy="338554"/>
            </a:xfrm>
            <a:prstGeom prst="rect">
              <a:avLst/>
            </a:prstGeom>
            <a:noFill/>
          </p:spPr>
          <p:txBody>
            <a:bodyPr wrap="square" rtlCol="0">
              <a:spAutoFit/>
            </a:bodyPr>
            <a:lstStyle/>
            <a:p>
              <a:pPr algn="ctr"/>
              <a:r>
                <a:rPr lang="en-US" altLang="zh-CN" sz="1600" dirty="0" smtClean="0">
                  <a:latin typeface="微软雅黑" pitchFamily="34" charset="-122"/>
                  <a:ea typeface="微软雅黑" pitchFamily="34" charset="-122"/>
                </a:rPr>
                <a:t>2008</a:t>
              </a:r>
              <a:r>
                <a:rPr lang="zh-CN" altLang="en-US" sz="1600" dirty="0" smtClean="0">
                  <a:latin typeface="微软雅黑" pitchFamily="34" charset="-122"/>
                  <a:ea typeface="微软雅黑" pitchFamily="34" charset="-122"/>
                </a:rPr>
                <a:t>年</a:t>
              </a:r>
              <a:endParaRPr lang="zh-CN" altLang="en-US" sz="1600" dirty="0">
                <a:latin typeface="微软雅黑" pitchFamily="34" charset="-122"/>
                <a:ea typeface="微软雅黑" pitchFamily="34" charset="-122"/>
              </a:endParaRPr>
            </a:p>
          </p:txBody>
        </p:sp>
        <p:sp>
          <p:nvSpPr>
            <p:cNvPr id="13" name="TextBox 12"/>
            <p:cNvSpPr txBox="1"/>
            <p:nvPr/>
          </p:nvSpPr>
          <p:spPr>
            <a:xfrm>
              <a:off x="7144863" y="6313739"/>
              <a:ext cx="1162228" cy="338554"/>
            </a:xfrm>
            <a:prstGeom prst="rect">
              <a:avLst/>
            </a:prstGeom>
            <a:noFill/>
          </p:spPr>
          <p:txBody>
            <a:bodyPr wrap="square" rtlCol="0">
              <a:spAutoFit/>
            </a:bodyPr>
            <a:lstStyle/>
            <a:p>
              <a:pPr algn="ctr"/>
              <a:r>
                <a:rPr lang="en-US" altLang="zh-CN" sz="1600" dirty="0" smtClean="0">
                  <a:latin typeface="微软雅黑" pitchFamily="34" charset="-122"/>
                  <a:ea typeface="微软雅黑" pitchFamily="34" charset="-122"/>
                </a:rPr>
                <a:t>2015</a:t>
              </a:r>
              <a:r>
                <a:rPr lang="zh-CN" altLang="en-US" sz="1600" dirty="0" smtClean="0">
                  <a:latin typeface="微软雅黑" pitchFamily="34" charset="-122"/>
                  <a:ea typeface="微软雅黑" pitchFamily="34" charset="-122"/>
                </a:rPr>
                <a:t>年</a:t>
              </a:r>
              <a:endParaRPr lang="zh-CN" altLang="en-US" sz="1600" dirty="0">
                <a:latin typeface="微软雅黑" pitchFamily="34" charset="-122"/>
                <a:ea typeface="微软雅黑" pitchFamily="34" charset="-122"/>
              </a:endParaRPr>
            </a:p>
          </p:txBody>
        </p:sp>
        <p:sp>
          <p:nvSpPr>
            <p:cNvPr id="14" name="燕尾形箭头 13"/>
            <p:cNvSpPr/>
            <p:nvPr/>
          </p:nvSpPr>
          <p:spPr>
            <a:xfrm>
              <a:off x="1333500" y="4743778"/>
              <a:ext cx="9667875" cy="1847724"/>
            </a:xfrm>
            <a:prstGeom prst="notchedRightArrow">
              <a:avLst>
                <a:gd name="adj1" fmla="val 69500"/>
                <a:gd name="adj2" fmla="val 79646"/>
              </a:avLst>
            </a:prstGeom>
            <a:solidFill>
              <a:schemeClr val="accent2">
                <a:lumMod val="40000"/>
                <a:lumOff val="60000"/>
              </a:schemeClr>
            </a:solidFill>
          </p:spPr>
          <p:style>
            <a:lnRef idx="0">
              <a:schemeClr val="dk1">
                <a:hueOff val="0"/>
                <a:satOff val="0"/>
                <a:lumOff val="0"/>
                <a:alphaOff val="0"/>
              </a:schemeClr>
            </a:lnRef>
            <a:fillRef idx="1">
              <a:scrgbClr r="0" g="0" b="0"/>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5" name="椭圆 14"/>
            <p:cNvSpPr/>
            <p:nvPr/>
          </p:nvSpPr>
          <p:spPr>
            <a:xfrm>
              <a:off x="2387881" y="5396707"/>
              <a:ext cx="541866" cy="541866"/>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椭圆 15"/>
            <p:cNvSpPr/>
            <p:nvPr/>
          </p:nvSpPr>
          <p:spPr>
            <a:xfrm>
              <a:off x="5053804" y="5396707"/>
              <a:ext cx="541866" cy="541866"/>
            </a:xfrm>
            <a:prstGeom prst="ellipse">
              <a:avLst/>
            </a:prstGeom>
          </p:spPr>
          <p:style>
            <a:lnRef idx="2">
              <a:schemeClr val="lt1">
                <a:hueOff val="0"/>
                <a:satOff val="0"/>
                <a:lumOff val="0"/>
                <a:alphaOff val="0"/>
              </a:schemeClr>
            </a:lnRef>
            <a:fillRef idx="1">
              <a:schemeClr val="accent5">
                <a:hueOff val="-6490032"/>
                <a:satOff val="3463"/>
                <a:lumOff val="-15098"/>
                <a:alphaOff val="0"/>
              </a:schemeClr>
            </a:fillRef>
            <a:effectRef idx="0">
              <a:schemeClr val="accent5">
                <a:hueOff val="-6490032"/>
                <a:satOff val="3463"/>
                <a:lumOff val="-15098"/>
                <a:alphaOff val="0"/>
              </a:schemeClr>
            </a:effectRef>
            <a:fontRef idx="minor">
              <a:schemeClr val="lt1"/>
            </a:fontRef>
          </p:style>
        </p:sp>
        <p:sp>
          <p:nvSpPr>
            <p:cNvPr id="17" name="椭圆 16"/>
            <p:cNvSpPr/>
            <p:nvPr/>
          </p:nvSpPr>
          <p:spPr>
            <a:xfrm>
              <a:off x="7455044" y="5396707"/>
              <a:ext cx="541866" cy="541866"/>
            </a:xfrm>
            <a:prstGeom prst="ellipse">
              <a:avLst/>
            </a:pr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sp>
        <p:sp>
          <p:nvSpPr>
            <p:cNvPr id="18" name="TextBox 17"/>
            <p:cNvSpPr txBox="1"/>
            <p:nvPr/>
          </p:nvSpPr>
          <p:spPr>
            <a:xfrm>
              <a:off x="2869926" y="5467585"/>
              <a:ext cx="1640955"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政策性银行</a:t>
              </a:r>
              <a:endParaRPr lang="zh-CN" altLang="en-US" sz="2000" b="1" dirty="0">
                <a:latin typeface="微软雅黑" pitchFamily="34" charset="-122"/>
                <a:ea typeface="微软雅黑" pitchFamily="34" charset="-122"/>
              </a:endParaRPr>
            </a:p>
          </p:txBody>
        </p:sp>
        <p:sp>
          <p:nvSpPr>
            <p:cNvPr id="19" name="TextBox 18"/>
            <p:cNvSpPr txBox="1"/>
            <p:nvPr/>
          </p:nvSpPr>
          <p:spPr>
            <a:xfrm>
              <a:off x="5536946" y="5467585"/>
              <a:ext cx="1589043" cy="400110"/>
            </a:xfrm>
            <a:prstGeom prst="rect">
              <a:avLst/>
            </a:prstGeom>
            <a:noFill/>
          </p:spPr>
          <p:txBody>
            <a:bodyPr wrap="square" rtlCol="0">
              <a:spAutoFit/>
            </a:bodyPr>
            <a:lstStyle/>
            <a:p>
              <a:pPr algn="ctr"/>
              <a:r>
                <a:rPr lang="zh-CN" altLang="en-US" sz="2000" b="1" dirty="0">
                  <a:latin typeface="微软雅黑" pitchFamily="34" charset="-122"/>
                  <a:ea typeface="微软雅黑" pitchFamily="34" charset="-122"/>
                </a:rPr>
                <a:t>股份制改革</a:t>
              </a:r>
            </a:p>
          </p:txBody>
        </p:sp>
        <p:sp>
          <p:nvSpPr>
            <p:cNvPr id="20" name="TextBox 19"/>
            <p:cNvSpPr txBox="1"/>
            <p:nvPr/>
          </p:nvSpPr>
          <p:spPr>
            <a:xfrm>
              <a:off x="7996910" y="5467585"/>
              <a:ext cx="2138402" cy="400110"/>
            </a:xfrm>
            <a:prstGeom prst="rect">
              <a:avLst/>
            </a:prstGeom>
            <a:noFill/>
          </p:spPr>
          <p:txBody>
            <a:bodyPr wrap="square" rtlCol="0">
              <a:spAutoFit/>
            </a:bodyPr>
            <a:lstStyle/>
            <a:p>
              <a:pPr algn="ctr"/>
              <a:r>
                <a:rPr lang="zh-CN" altLang="en-US" sz="2000" b="1" dirty="0" smtClean="0">
                  <a:latin typeface="微软雅黑" pitchFamily="34" charset="-122"/>
                  <a:ea typeface="微软雅黑" pitchFamily="34" charset="-122"/>
                </a:rPr>
                <a:t>开发性金融机构</a:t>
              </a:r>
              <a:endParaRPr lang="zh-CN" altLang="en-US" sz="2000" b="1" dirty="0">
                <a:latin typeface="微软雅黑" pitchFamily="34" charset="-122"/>
                <a:ea typeface="微软雅黑" pitchFamily="34" charset="-122"/>
              </a:endParaRPr>
            </a:p>
          </p:txBody>
        </p:sp>
      </p:grpSp>
      <p:sp>
        <p:nvSpPr>
          <p:cNvPr id="21" name="矩形 7"/>
          <p:cNvSpPr>
            <a:spLocks noChangeArrowheads="1"/>
          </p:cNvSpPr>
          <p:nvPr/>
        </p:nvSpPr>
        <p:spPr bwMode="auto">
          <a:xfrm>
            <a:off x="452438" y="288925"/>
            <a:ext cx="4134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C00000"/>
                </a:solidFill>
                <a:latin typeface="微软雅黑" pitchFamily="34" charset="-122"/>
                <a:ea typeface="微软雅黑" pitchFamily="34" charset="-122"/>
                <a:sym typeface="微软雅黑" pitchFamily="34" charset="-122"/>
              </a:rPr>
              <a:t>一</a:t>
            </a:r>
            <a:r>
              <a:rPr lang="zh-CN" altLang="en-US" sz="2800" b="1" smtClean="0">
                <a:solidFill>
                  <a:srgbClr val="C00000"/>
                </a:solidFill>
                <a:latin typeface="微软雅黑" pitchFamily="34" charset="-122"/>
                <a:ea typeface="微软雅黑" pitchFamily="34" charset="-122"/>
                <a:sym typeface="微软雅黑" pitchFamily="34" charset="-122"/>
              </a:rPr>
              <a:t>、开发银行简介（续）</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2" name="页脚占位符 2"/>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国家开发银行河北省分行</a:t>
            </a:r>
            <a:endParaRPr lang="zh-CN" altLang="en-US" dirty="0" smtClean="0">
              <a:latin typeface="Arial" pitchFamily="34" charset="0"/>
            </a:endParaRPr>
          </a:p>
        </p:txBody>
      </p:sp>
    </p:spTree>
    <p:extLst>
      <p:ext uri="{BB962C8B-B14F-4D97-AF65-F5344CB8AC3E}">
        <p14:creationId xmlns:p14="http://schemas.microsoft.com/office/powerpoint/2010/main" val="1938473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a:xfrm>
            <a:off x="9347200" y="0"/>
            <a:ext cx="2844800" cy="365125"/>
          </a:xfrm>
        </p:spPr>
        <p:txBody>
          <a:bodyPr/>
          <a:lstStyle/>
          <a:p>
            <a:pPr>
              <a:defRPr/>
            </a:pPr>
            <a:fld id="{50A7D6EC-BC01-493E-9D1E-6C7A7B16C25B}" type="slidenum">
              <a:rPr lang="zh-CN" altLang="en-US" smtClean="0"/>
              <a:pPr>
                <a:defRPr/>
              </a:pPr>
              <a:t>5</a:t>
            </a:fld>
            <a:endParaRPr lang="zh-CN" altLang="en-US" sz="1800">
              <a:solidFill>
                <a:schemeClr val="tx1"/>
              </a:solidFill>
              <a:latin typeface="Arial" pitchFamily="34" charset="0"/>
              <a:ea typeface="+mn-ea"/>
            </a:endParaRPr>
          </a:p>
        </p:txBody>
      </p:sp>
      <p:sp>
        <p:nvSpPr>
          <p:cNvPr id="323" name="矩形 7"/>
          <p:cNvSpPr>
            <a:spLocks noChangeArrowheads="1"/>
          </p:cNvSpPr>
          <p:nvPr/>
        </p:nvSpPr>
        <p:spPr bwMode="auto">
          <a:xfrm>
            <a:off x="452437" y="288925"/>
            <a:ext cx="60123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a:solidFill>
                  <a:srgbClr val="C00000"/>
                </a:solidFill>
                <a:latin typeface="微软雅黑" pitchFamily="34" charset="-122"/>
                <a:ea typeface="微软雅黑" pitchFamily="34" charset="-122"/>
                <a:sym typeface="微软雅黑" pitchFamily="34" charset="-122"/>
              </a:rPr>
              <a:t>二</a:t>
            </a:r>
            <a:r>
              <a:rPr lang="zh-CN" altLang="en-US" sz="2800" b="1" smtClean="0">
                <a:solidFill>
                  <a:srgbClr val="C00000"/>
                </a:solidFill>
                <a:latin typeface="微软雅黑" pitchFamily="34" charset="-122"/>
                <a:ea typeface="微软雅黑" pitchFamily="34" charset="-122"/>
                <a:sym typeface="微软雅黑" pitchFamily="34" charset="-122"/>
              </a:rPr>
              <a:t>、开发银行助学</a:t>
            </a:r>
            <a:r>
              <a:rPr lang="zh-CN" altLang="en-US" sz="2800" b="1">
                <a:solidFill>
                  <a:srgbClr val="C00000"/>
                </a:solidFill>
                <a:latin typeface="微软雅黑" pitchFamily="34" charset="-122"/>
                <a:ea typeface="微软雅黑" pitchFamily="34" charset="-122"/>
                <a:sym typeface="微软雅黑" pitchFamily="34" charset="-122"/>
              </a:rPr>
              <a:t>贷款业务简介</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324" name="矩形 2"/>
          <p:cNvSpPr>
            <a:spLocks noChangeArrowheads="1"/>
          </p:cNvSpPr>
          <p:nvPr/>
        </p:nvSpPr>
        <p:spPr bwMode="auto">
          <a:xfrm>
            <a:off x="550590" y="973034"/>
            <a:ext cx="54006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accent2"/>
                </a:solidFill>
                <a:latin typeface="楷体_GB2312" pitchFamily="49" charset="-122"/>
                <a:ea typeface="楷体_GB2312" pitchFamily="49" charset="-122"/>
              </a:defRPr>
            </a:lvl1pPr>
            <a:lvl2pPr marL="742950" indent="-285750" eaLnBrk="0" hangingPunct="0">
              <a:defRPr sz="2800">
                <a:solidFill>
                  <a:schemeClr val="accent2"/>
                </a:solidFill>
                <a:latin typeface="楷体_GB2312" pitchFamily="49" charset="-122"/>
                <a:ea typeface="楷体_GB2312" pitchFamily="49" charset="-122"/>
              </a:defRPr>
            </a:lvl2pPr>
            <a:lvl3pPr marL="1143000" indent="-228600" eaLnBrk="0" hangingPunct="0">
              <a:defRPr sz="2800">
                <a:solidFill>
                  <a:schemeClr val="accent2"/>
                </a:solidFill>
                <a:latin typeface="楷体_GB2312" pitchFamily="49" charset="-122"/>
                <a:ea typeface="楷体_GB2312" pitchFamily="49" charset="-122"/>
              </a:defRPr>
            </a:lvl3pPr>
            <a:lvl4pPr marL="1600200" indent="-228600" eaLnBrk="0" hangingPunct="0">
              <a:defRPr sz="2800">
                <a:solidFill>
                  <a:schemeClr val="accent2"/>
                </a:solidFill>
                <a:latin typeface="楷体_GB2312" pitchFamily="49" charset="-122"/>
                <a:ea typeface="楷体_GB2312" pitchFamily="49" charset="-122"/>
              </a:defRPr>
            </a:lvl4pPr>
            <a:lvl5pPr marL="2057400" indent="-228600" eaLnBrk="0" hangingPunct="0">
              <a:defRPr sz="2800">
                <a:solidFill>
                  <a:schemeClr val="accent2"/>
                </a:solidFill>
                <a:latin typeface="楷体_GB2312" pitchFamily="49" charset="-122"/>
                <a:ea typeface="楷体_GB2312" pitchFamily="49" charset="-122"/>
              </a:defRPr>
            </a:lvl5pPr>
            <a:lvl6pPr marL="2514600" indent="-228600" algn="ctr" eaLnBrk="0" fontAlgn="base" hangingPunct="0">
              <a:lnSpc>
                <a:spcPct val="150000"/>
              </a:lnSpc>
              <a:spcBef>
                <a:spcPct val="0"/>
              </a:spcBef>
              <a:spcAft>
                <a:spcPct val="0"/>
              </a:spcAft>
              <a:defRPr sz="2800">
                <a:solidFill>
                  <a:schemeClr val="accent2"/>
                </a:solidFill>
                <a:latin typeface="楷体_GB2312" pitchFamily="49" charset="-122"/>
                <a:ea typeface="楷体_GB2312" pitchFamily="49" charset="-122"/>
              </a:defRPr>
            </a:lvl6pPr>
            <a:lvl7pPr marL="2971800" indent="-228600" algn="ctr" eaLnBrk="0" fontAlgn="base" hangingPunct="0">
              <a:lnSpc>
                <a:spcPct val="150000"/>
              </a:lnSpc>
              <a:spcBef>
                <a:spcPct val="0"/>
              </a:spcBef>
              <a:spcAft>
                <a:spcPct val="0"/>
              </a:spcAft>
              <a:defRPr sz="2800">
                <a:solidFill>
                  <a:schemeClr val="accent2"/>
                </a:solidFill>
                <a:latin typeface="楷体_GB2312" pitchFamily="49" charset="-122"/>
                <a:ea typeface="楷体_GB2312" pitchFamily="49" charset="-122"/>
              </a:defRPr>
            </a:lvl7pPr>
            <a:lvl8pPr marL="3429000" indent="-228600" algn="ctr" eaLnBrk="0" fontAlgn="base" hangingPunct="0">
              <a:lnSpc>
                <a:spcPct val="150000"/>
              </a:lnSpc>
              <a:spcBef>
                <a:spcPct val="0"/>
              </a:spcBef>
              <a:spcAft>
                <a:spcPct val="0"/>
              </a:spcAft>
              <a:defRPr sz="2800">
                <a:solidFill>
                  <a:schemeClr val="accent2"/>
                </a:solidFill>
                <a:latin typeface="楷体_GB2312" pitchFamily="49" charset="-122"/>
                <a:ea typeface="楷体_GB2312" pitchFamily="49" charset="-122"/>
              </a:defRPr>
            </a:lvl8pPr>
            <a:lvl9pPr marL="3886200" indent="-228600" algn="ctr" eaLnBrk="0" fontAlgn="base" hangingPunct="0">
              <a:lnSpc>
                <a:spcPct val="150000"/>
              </a:lnSpc>
              <a:spcBef>
                <a:spcPct val="0"/>
              </a:spcBef>
              <a:spcAft>
                <a:spcPct val="0"/>
              </a:spcAft>
              <a:defRPr sz="2800">
                <a:solidFill>
                  <a:schemeClr val="accent2"/>
                </a:solidFill>
                <a:latin typeface="楷体_GB2312" pitchFamily="49" charset="-122"/>
                <a:ea typeface="楷体_GB2312" pitchFamily="49" charset="-122"/>
              </a:defRPr>
            </a:lvl9pPr>
          </a:lstStyle>
          <a:p>
            <a:pPr algn="just"/>
            <a:r>
              <a:rPr lang="zh-CN" altLang="en-US" sz="2000" b="1" smtClean="0">
                <a:solidFill>
                  <a:schemeClr val="tx1"/>
                </a:solidFill>
                <a:latin typeface="微软雅黑" pitchFamily="34" charset="-122"/>
                <a:ea typeface="微软雅黑" pitchFamily="34" charset="-122"/>
              </a:rPr>
              <a:t>      </a:t>
            </a:r>
            <a:r>
              <a:rPr lang="zh-CN" altLang="en-US" sz="1600">
                <a:solidFill>
                  <a:schemeClr val="tx1"/>
                </a:solidFill>
                <a:latin typeface="微软雅黑" pitchFamily="34" charset="-122"/>
                <a:ea typeface="微软雅黑" pitchFamily="34" charset="-122"/>
              </a:rPr>
              <a:t>国家助学贷款是党中央、国务院在社会主义市场经济条件下，利用金融手段完善我国普通高校资助体系，加大对普通高校家庭经济困难学生资助力度所采取的一项重大措施，对于加快推进科教兴国战略，维护公民教育公平，深化高等教育体制改革，促进我国教育事业发展具有重大而深远的意义。在教育部、财政部、人民银行、银监会的支持下，在各地资助中心和国家开发银行各分行的共同努力下，国家开发银行助学贷款工作成效显著，“</a:t>
            </a:r>
            <a:r>
              <a:rPr lang="zh-CN" altLang="en-US" sz="1600" b="1">
                <a:solidFill>
                  <a:schemeClr val="tx1"/>
                </a:solidFill>
                <a:latin typeface="微软雅黑" panose="020B0503020204020204" charset="-122"/>
                <a:ea typeface="微软雅黑" panose="020B0503020204020204" charset="-122"/>
              </a:rPr>
              <a:t>政府主导、教育主办、金融支持”</a:t>
            </a:r>
            <a:r>
              <a:rPr lang="zh-CN" altLang="en-US" sz="1600">
                <a:solidFill>
                  <a:schemeClr val="tx1"/>
                </a:solidFill>
                <a:latin typeface="微软雅黑" pitchFamily="34" charset="-122"/>
                <a:ea typeface="微软雅黑" pitchFamily="34" charset="-122"/>
              </a:rPr>
              <a:t>的助学贷款模式不断发展成熟。</a:t>
            </a:r>
            <a:endParaRPr lang="zh-CN" altLang="en-US" sz="1600" dirty="0">
              <a:solidFill>
                <a:schemeClr val="tx1"/>
              </a:solidFill>
              <a:latin typeface="微软雅黑" pitchFamily="34" charset="-122"/>
              <a:ea typeface="微软雅黑" pitchFamily="34" charset="-122"/>
            </a:endParaRPr>
          </a:p>
        </p:txBody>
      </p:sp>
      <p:grpSp>
        <p:nvGrpSpPr>
          <p:cNvPr id="325" name="组合 324"/>
          <p:cNvGrpSpPr/>
          <p:nvPr/>
        </p:nvGrpSpPr>
        <p:grpSpPr>
          <a:xfrm>
            <a:off x="6049008" y="964449"/>
            <a:ext cx="5400000" cy="5400000"/>
            <a:chOff x="3060840" y="1115208"/>
            <a:chExt cx="5400000" cy="5400000"/>
          </a:xfrm>
        </p:grpSpPr>
        <p:sp>
          <p:nvSpPr>
            <p:cNvPr id="334" name="椭圆 333"/>
            <p:cNvSpPr/>
            <p:nvPr/>
          </p:nvSpPr>
          <p:spPr>
            <a:xfrm>
              <a:off x="3388332" y="1275702"/>
              <a:ext cx="4811822" cy="4800324"/>
            </a:xfrm>
            <a:prstGeom prst="ellipse">
              <a:avLst/>
            </a:prstGeom>
            <a:noFill/>
            <a:ln w="133350">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5" name="稻壳儿小白白(http://dwz.cn/Wu2UP)"/>
            <p:cNvSpPr>
              <a:spLocks/>
            </p:cNvSpPr>
            <p:nvPr/>
          </p:nvSpPr>
          <p:spPr bwMode="auto">
            <a:xfrm>
              <a:off x="4801910" y="2015783"/>
              <a:ext cx="1986080" cy="817471"/>
            </a:xfrm>
            <a:custGeom>
              <a:avLst/>
              <a:gdLst>
                <a:gd name="T0" fmla="*/ 900595039 w 1245"/>
                <a:gd name="T1" fmla="*/ 0 h 427"/>
                <a:gd name="T2" fmla="*/ 0 w 1245"/>
                <a:gd name="T3" fmla="*/ 1371177472 h 427"/>
                <a:gd name="T4" fmla="*/ 2147483646 w 1245"/>
                <a:gd name="T5" fmla="*/ 1371177472 h 427"/>
                <a:gd name="T6" fmla="*/ 2147483646 w 1245"/>
                <a:gd name="T7" fmla="*/ 0 h 427"/>
                <a:gd name="T8" fmla="*/ 900595039 w 1245"/>
                <a:gd name="T9" fmla="*/ 0 h 4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5" h="427">
                  <a:moveTo>
                    <a:pt x="281" y="0"/>
                  </a:moveTo>
                  <a:lnTo>
                    <a:pt x="0" y="427"/>
                  </a:lnTo>
                  <a:lnTo>
                    <a:pt x="1245" y="427"/>
                  </a:lnTo>
                  <a:lnTo>
                    <a:pt x="963" y="0"/>
                  </a:lnTo>
                  <a:lnTo>
                    <a:pt x="281" y="0"/>
                  </a:lnTo>
                  <a:close/>
                </a:path>
              </a:pathLst>
            </a:custGeom>
            <a:solidFill>
              <a:srgbClr val="FBB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6" name="稻壳儿小白白(http://dwz.cn/Wu2UP)"/>
            <p:cNvSpPr>
              <a:spLocks/>
            </p:cNvSpPr>
            <p:nvPr/>
          </p:nvSpPr>
          <p:spPr bwMode="auto">
            <a:xfrm>
              <a:off x="4350657" y="2833253"/>
              <a:ext cx="2887171" cy="814079"/>
            </a:xfrm>
            <a:custGeom>
              <a:avLst/>
              <a:gdLst>
                <a:gd name="T0" fmla="*/ 906864549 w 1810"/>
                <a:gd name="T1" fmla="*/ 0 h 426"/>
                <a:gd name="T2" fmla="*/ 0 w 1810"/>
                <a:gd name="T3" fmla="*/ 1363014085 h 426"/>
                <a:gd name="T4" fmla="*/ 2147483646 w 1810"/>
                <a:gd name="T5" fmla="*/ 1363014085 h 426"/>
                <a:gd name="T6" fmla="*/ 2147483646 w 1810"/>
                <a:gd name="T7" fmla="*/ 0 h 426"/>
                <a:gd name="T8" fmla="*/ 906864549 w 1810"/>
                <a:gd name="T9" fmla="*/ 0 h 4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0" h="426">
                  <a:moveTo>
                    <a:pt x="283" y="0"/>
                  </a:moveTo>
                  <a:lnTo>
                    <a:pt x="0" y="426"/>
                  </a:lnTo>
                  <a:lnTo>
                    <a:pt x="1810" y="426"/>
                  </a:lnTo>
                  <a:lnTo>
                    <a:pt x="1528" y="0"/>
                  </a:lnTo>
                  <a:lnTo>
                    <a:pt x="283" y="0"/>
                  </a:lnTo>
                  <a:close/>
                </a:path>
              </a:pathLst>
            </a:custGeom>
            <a:solidFill>
              <a:srgbClr val="63C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7" name="稻壳儿小白白(http://dwz.cn/Wu2UP)"/>
            <p:cNvSpPr>
              <a:spLocks/>
            </p:cNvSpPr>
            <p:nvPr/>
          </p:nvSpPr>
          <p:spPr bwMode="auto">
            <a:xfrm>
              <a:off x="3902233" y="3647332"/>
              <a:ext cx="3784020" cy="814079"/>
            </a:xfrm>
            <a:custGeom>
              <a:avLst/>
              <a:gdLst>
                <a:gd name="T0" fmla="*/ 900641946 w 2372"/>
                <a:gd name="T1" fmla="*/ 0 h 425"/>
                <a:gd name="T2" fmla="*/ 0 w 2372"/>
                <a:gd name="T3" fmla="*/ 1366221176 h 425"/>
                <a:gd name="T4" fmla="*/ 2147483646 w 2372"/>
                <a:gd name="T5" fmla="*/ 1366221176 h 425"/>
                <a:gd name="T6" fmla="*/ 2147483646 w 2372"/>
                <a:gd name="T7" fmla="*/ 0 h 425"/>
                <a:gd name="T8" fmla="*/ 900641946 w 2372"/>
                <a:gd name="T9" fmla="*/ 0 h 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2" h="425">
                  <a:moveTo>
                    <a:pt x="281" y="0"/>
                  </a:moveTo>
                  <a:lnTo>
                    <a:pt x="0" y="425"/>
                  </a:lnTo>
                  <a:lnTo>
                    <a:pt x="2372" y="425"/>
                  </a:lnTo>
                  <a:lnTo>
                    <a:pt x="2091" y="0"/>
                  </a:lnTo>
                  <a:lnTo>
                    <a:pt x="281" y="0"/>
                  </a:lnTo>
                  <a:close/>
                </a:path>
              </a:pathLst>
            </a:custGeom>
            <a:solidFill>
              <a:srgbClr val="FBB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8" name="稻壳儿小白白(http://dwz.cn/Wu2UP)"/>
            <p:cNvSpPr>
              <a:spLocks/>
            </p:cNvSpPr>
            <p:nvPr/>
          </p:nvSpPr>
          <p:spPr bwMode="auto">
            <a:xfrm>
              <a:off x="3449565" y="4461410"/>
              <a:ext cx="4689355" cy="814079"/>
            </a:xfrm>
            <a:custGeom>
              <a:avLst/>
              <a:gdLst>
                <a:gd name="T0" fmla="*/ 907981985 w 2938"/>
                <a:gd name="T1" fmla="*/ 0 h 426"/>
                <a:gd name="T2" fmla="*/ 2147483646 w 2938"/>
                <a:gd name="T3" fmla="*/ 0 h 426"/>
                <a:gd name="T4" fmla="*/ 2147483646 w 2938"/>
                <a:gd name="T5" fmla="*/ 1363014085 h 426"/>
                <a:gd name="T6" fmla="*/ 0 w 2938"/>
                <a:gd name="T7" fmla="*/ 1363014085 h 426"/>
                <a:gd name="T8" fmla="*/ 907981985 w 2938"/>
                <a:gd name="T9" fmla="*/ 0 h 4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8" h="426">
                  <a:moveTo>
                    <a:pt x="283" y="0"/>
                  </a:moveTo>
                  <a:lnTo>
                    <a:pt x="2655" y="0"/>
                  </a:lnTo>
                  <a:lnTo>
                    <a:pt x="2938" y="426"/>
                  </a:lnTo>
                  <a:lnTo>
                    <a:pt x="0" y="426"/>
                  </a:lnTo>
                  <a:lnTo>
                    <a:pt x="283" y="0"/>
                  </a:lnTo>
                  <a:close/>
                </a:path>
              </a:pathLst>
            </a:custGeom>
            <a:solidFill>
              <a:srgbClr val="63C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9" name="稻壳儿小白白(http://dwz.cn/Wu2UP)"/>
            <p:cNvSpPr txBox="1">
              <a:spLocks noChangeArrowheads="1"/>
            </p:cNvSpPr>
            <p:nvPr/>
          </p:nvSpPr>
          <p:spPr bwMode="auto">
            <a:xfrm>
              <a:off x="3735678" y="4722255"/>
              <a:ext cx="40832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spAutoFit/>
            </a:bodyPr>
            <a:lstStyle>
              <a:lvl1pPr defTabSz="1087438">
                <a:defRPr>
                  <a:solidFill>
                    <a:schemeClr val="tx1"/>
                  </a:solidFill>
                  <a:latin typeface="Arial" panose="020B0604020202020204" pitchFamily="34" charset="0"/>
                  <a:ea typeface="微软雅黑" panose="020B0503020204020204" pitchFamily="34" charset="-122"/>
                </a:defRPr>
              </a:lvl1pPr>
              <a:lvl2pPr marL="742950" indent="-285750" defTabSz="1087438">
                <a:defRPr>
                  <a:solidFill>
                    <a:schemeClr val="tx1"/>
                  </a:solidFill>
                  <a:latin typeface="Arial" panose="020B0604020202020204" pitchFamily="34" charset="0"/>
                  <a:ea typeface="微软雅黑" panose="020B0503020204020204" pitchFamily="34" charset="-122"/>
                </a:defRPr>
              </a:lvl2pPr>
              <a:lvl3pPr marL="1143000" indent="-228600" defTabSz="1087438">
                <a:defRPr>
                  <a:solidFill>
                    <a:schemeClr val="tx1"/>
                  </a:solidFill>
                  <a:latin typeface="Arial" panose="020B0604020202020204" pitchFamily="34" charset="0"/>
                  <a:ea typeface="微软雅黑" panose="020B0503020204020204" pitchFamily="34" charset="-122"/>
                </a:defRPr>
              </a:lvl3pPr>
              <a:lvl4pPr marL="1600200" indent="-228600" defTabSz="1087438">
                <a:defRPr>
                  <a:solidFill>
                    <a:schemeClr val="tx1"/>
                  </a:solidFill>
                  <a:latin typeface="Arial" panose="020B0604020202020204" pitchFamily="34" charset="0"/>
                  <a:ea typeface="微软雅黑" panose="020B0503020204020204" pitchFamily="34" charset="-122"/>
                </a:defRPr>
              </a:lvl4pPr>
              <a:lvl5pPr marL="2057400" indent="-228600" defTabSz="1087438">
                <a:defRPr>
                  <a:solidFill>
                    <a:schemeClr val="tx1"/>
                  </a:solidFill>
                  <a:latin typeface="Arial" panose="020B0604020202020204" pitchFamily="34" charset="0"/>
                  <a:ea typeface="微软雅黑" panose="020B0503020204020204" pitchFamily="34" charset="-122"/>
                </a:defRPr>
              </a:lvl5pPr>
              <a:lvl6pPr marL="25146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en-US" altLang="zh-CN" b="1" dirty="0">
                  <a:solidFill>
                    <a:srgbClr val="FFFFFF"/>
                  </a:solidFill>
                  <a:latin typeface="微软雅黑" pitchFamily="34" charset="-122"/>
                  <a:cs typeface="Open Sans"/>
                  <a:sym typeface="Arial" panose="020B0604020202020204" pitchFamily="34" charset="0"/>
                </a:rPr>
                <a:t>2240</a:t>
              </a:r>
              <a:r>
                <a:rPr lang="zh-CN" altLang="en-US" sz="1400" b="1" dirty="0" smtClean="0">
                  <a:solidFill>
                    <a:srgbClr val="FFFFFF"/>
                  </a:solidFill>
                  <a:latin typeface="微软雅黑" pitchFamily="34" charset="-122"/>
                  <a:cs typeface="Open Sans"/>
                  <a:sym typeface="Arial" panose="020B0604020202020204" pitchFamily="34" charset="0"/>
                </a:rPr>
                <a:t>家县级资助中心</a:t>
              </a:r>
              <a:endParaRPr lang="en-US" altLang="zh-CN" sz="1400" b="1" dirty="0">
                <a:solidFill>
                  <a:srgbClr val="FFFFFF"/>
                </a:solidFill>
                <a:latin typeface="微软雅黑" pitchFamily="34" charset="-122"/>
                <a:cs typeface="Open Sans"/>
                <a:sym typeface="Arial" panose="020B0604020202020204" pitchFamily="34" charset="0"/>
              </a:endParaRPr>
            </a:p>
            <a:p>
              <a:pPr algn="ctr" eaLnBrk="1" hangingPunct="1">
                <a:buFont typeface="Arial" panose="020B0604020202020204" pitchFamily="34" charset="0"/>
                <a:buNone/>
              </a:pPr>
              <a:r>
                <a:rPr lang="en-US" altLang="zh-CN" sz="1400" b="1" dirty="0" smtClean="0">
                  <a:solidFill>
                    <a:srgbClr val="FFFFFF"/>
                  </a:solidFill>
                  <a:latin typeface="微软雅黑" pitchFamily="34" charset="-122"/>
                  <a:cs typeface="Open Sans"/>
                  <a:sym typeface="Arial" panose="020B0604020202020204" pitchFamily="34" charset="0"/>
                </a:rPr>
                <a:t>2830</a:t>
              </a:r>
              <a:r>
                <a:rPr lang="zh-CN" altLang="en-US" sz="1400" b="1" dirty="0" smtClean="0">
                  <a:solidFill>
                    <a:srgbClr val="FFFFFF"/>
                  </a:solidFill>
                  <a:latin typeface="微软雅黑" pitchFamily="34" charset="-122"/>
                  <a:cs typeface="Open Sans"/>
                  <a:sym typeface="Arial" panose="020B0604020202020204" pitchFamily="34" charset="0"/>
                </a:rPr>
                <a:t>所高校</a:t>
              </a:r>
              <a:endParaRPr lang="en-US" altLang="zh-CN" sz="1400" b="1" dirty="0">
                <a:solidFill>
                  <a:srgbClr val="FFFFFF"/>
                </a:solidFill>
                <a:latin typeface="微软雅黑" pitchFamily="34" charset="-122"/>
                <a:cs typeface="Open Sans"/>
                <a:sym typeface="Arial" panose="020B0604020202020204" pitchFamily="34" charset="0"/>
              </a:endParaRPr>
            </a:p>
          </p:txBody>
        </p:sp>
        <p:sp>
          <p:nvSpPr>
            <p:cNvPr id="340" name="稻壳儿小白白(http://dwz.cn/Wu2UP)"/>
            <p:cNvSpPr txBox="1">
              <a:spLocks noChangeArrowheads="1"/>
            </p:cNvSpPr>
            <p:nvPr/>
          </p:nvSpPr>
          <p:spPr bwMode="auto">
            <a:xfrm>
              <a:off x="4633574" y="3657599"/>
              <a:ext cx="232133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438">
                <a:defRPr>
                  <a:solidFill>
                    <a:schemeClr val="tx1"/>
                  </a:solidFill>
                  <a:latin typeface="Arial" panose="020B0604020202020204" pitchFamily="34" charset="0"/>
                  <a:ea typeface="微软雅黑" panose="020B0503020204020204" pitchFamily="34" charset="-122"/>
                </a:defRPr>
              </a:lvl1pPr>
              <a:lvl2pPr marL="742950" indent="-285750" defTabSz="1087438">
                <a:defRPr>
                  <a:solidFill>
                    <a:schemeClr val="tx1"/>
                  </a:solidFill>
                  <a:latin typeface="Arial" panose="020B0604020202020204" pitchFamily="34" charset="0"/>
                  <a:ea typeface="微软雅黑" panose="020B0503020204020204" pitchFamily="34" charset="-122"/>
                </a:defRPr>
              </a:lvl2pPr>
              <a:lvl3pPr marL="1143000" indent="-228600" defTabSz="1087438">
                <a:defRPr>
                  <a:solidFill>
                    <a:schemeClr val="tx1"/>
                  </a:solidFill>
                  <a:latin typeface="Arial" panose="020B0604020202020204" pitchFamily="34" charset="0"/>
                  <a:ea typeface="微软雅黑" panose="020B0503020204020204" pitchFamily="34" charset="-122"/>
                </a:defRPr>
              </a:lvl3pPr>
              <a:lvl4pPr marL="1600200" indent="-228600" defTabSz="1087438">
                <a:defRPr>
                  <a:solidFill>
                    <a:schemeClr val="tx1"/>
                  </a:solidFill>
                  <a:latin typeface="Arial" panose="020B0604020202020204" pitchFamily="34" charset="0"/>
                  <a:ea typeface="微软雅黑" panose="020B0503020204020204" pitchFamily="34" charset="-122"/>
                </a:defRPr>
              </a:lvl4pPr>
              <a:lvl5pPr marL="2057400" indent="-228600" defTabSz="1087438">
                <a:defRPr>
                  <a:solidFill>
                    <a:schemeClr val="tx1"/>
                  </a:solidFill>
                  <a:latin typeface="Arial" panose="020B0604020202020204" pitchFamily="34" charset="0"/>
                  <a:ea typeface="微软雅黑" panose="020B0503020204020204" pitchFamily="34" charset="-122"/>
                </a:defRPr>
              </a:lvl5pPr>
              <a:lvl6pPr marL="25146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zh-CN" altLang="en-US" sz="1600" b="1" dirty="0">
                  <a:solidFill>
                    <a:srgbClr val="445469"/>
                  </a:solidFill>
                  <a:sym typeface="Arial" panose="020B0604020202020204" pitchFamily="34" charset="0"/>
                </a:rPr>
                <a:t>管理平台</a:t>
              </a:r>
              <a:endParaRPr lang="en-US" altLang="zh-CN" sz="1600" b="1" dirty="0">
                <a:solidFill>
                  <a:srgbClr val="445469"/>
                </a:solidFill>
                <a:sym typeface="Arial" panose="020B0604020202020204" pitchFamily="34" charset="0"/>
              </a:endParaRPr>
            </a:p>
          </p:txBody>
        </p:sp>
        <p:sp>
          <p:nvSpPr>
            <p:cNvPr id="341" name="稻壳儿小白白(http://dwz.cn/Wu2UP)"/>
            <p:cNvSpPr txBox="1">
              <a:spLocks noChangeArrowheads="1"/>
            </p:cNvSpPr>
            <p:nvPr/>
          </p:nvSpPr>
          <p:spPr bwMode="auto">
            <a:xfrm>
              <a:off x="4633574" y="2970987"/>
              <a:ext cx="2321336"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spAutoFit/>
            </a:bodyPr>
            <a:lstStyle>
              <a:lvl1pPr defTabSz="1087438">
                <a:defRPr>
                  <a:solidFill>
                    <a:schemeClr val="tx1"/>
                  </a:solidFill>
                  <a:latin typeface="Arial" panose="020B0604020202020204" pitchFamily="34" charset="0"/>
                  <a:ea typeface="微软雅黑" panose="020B0503020204020204" pitchFamily="34" charset="-122"/>
                </a:defRPr>
              </a:lvl1pPr>
              <a:lvl2pPr marL="742950" indent="-285750" defTabSz="1087438">
                <a:defRPr>
                  <a:solidFill>
                    <a:schemeClr val="tx1"/>
                  </a:solidFill>
                  <a:latin typeface="Arial" panose="020B0604020202020204" pitchFamily="34" charset="0"/>
                  <a:ea typeface="微软雅黑" panose="020B0503020204020204" pitchFamily="34" charset="-122"/>
                </a:defRPr>
              </a:lvl2pPr>
              <a:lvl3pPr marL="1143000" indent="-228600" defTabSz="1087438">
                <a:defRPr>
                  <a:solidFill>
                    <a:schemeClr val="tx1"/>
                  </a:solidFill>
                  <a:latin typeface="Arial" panose="020B0604020202020204" pitchFamily="34" charset="0"/>
                  <a:ea typeface="微软雅黑" panose="020B0503020204020204" pitchFamily="34" charset="-122"/>
                </a:defRPr>
              </a:lvl3pPr>
              <a:lvl4pPr marL="1600200" indent="-228600" defTabSz="1087438">
                <a:defRPr>
                  <a:solidFill>
                    <a:schemeClr val="tx1"/>
                  </a:solidFill>
                  <a:latin typeface="Arial" panose="020B0604020202020204" pitchFamily="34" charset="0"/>
                  <a:ea typeface="微软雅黑" panose="020B0503020204020204" pitchFamily="34" charset="-122"/>
                </a:defRPr>
              </a:lvl4pPr>
              <a:lvl5pPr marL="2057400" indent="-228600" defTabSz="1087438">
                <a:defRPr>
                  <a:solidFill>
                    <a:schemeClr val="tx1"/>
                  </a:solidFill>
                  <a:latin typeface="Arial" panose="020B0604020202020204" pitchFamily="34" charset="0"/>
                  <a:ea typeface="微软雅黑" panose="020B0503020204020204" pitchFamily="34" charset="-122"/>
                </a:defRPr>
              </a:lvl5pPr>
              <a:lvl6pPr marL="25146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zh-CN" altLang="en-US" sz="1600" b="1" dirty="0">
                  <a:solidFill>
                    <a:srgbClr val="FFFFFF"/>
                  </a:solidFill>
                  <a:latin typeface="微软雅黑" pitchFamily="34" charset="-122"/>
                  <a:cs typeface="Open Sans"/>
                  <a:sym typeface="Arial" panose="020B0604020202020204" pitchFamily="34" charset="0"/>
                </a:rPr>
                <a:t>区</a:t>
              </a:r>
              <a:r>
                <a:rPr lang="zh-CN" altLang="en-US" sz="1600" b="1" dirty="0" smtClean="0">
                  <a:solidFill>
                    <a:srgbClr val="FFFFFF"/>
                  </a:solidFill>
                  <a:latin typeface="微软雅黑" pitchFamily="34" charset="-122"/>
                  <a:cs typeface="Open Sans"/>
                  <a:sym typeface="Arial" panose="020B0604020202020204" pitchFamily="34" charset="0"/>
                </a:rPr>
                <a:t>域开发局</a:t>
              </a:r>
              <a:endParaRPr lang="en-US" altLang="zh-CN" sz="1600" b="1" dirty="0" smtClean="0">
                <a:solidFill>
                  <a:srgbClr val="FFFFFF"/>
                </a:solidFill>
                <a:latin typeface="微软雅黑" pitchFamily="34" charset="-122"/>
                <a:cs typeface="Open Sans"/>
                <a:sym typeface="Arial" panose="020B0604020202020204" pitchFamily="34" charset="0"/>
              </a:endParaRPr>
            </a:p>
            <a:p>
              <a:pPr algn="ctr" eaLnBrk="1" hangingPunct="1">
                <a:buFont typeface="Arial" panose="020B0604020202020204" pitchFamily="34" charset="0"/>
                <a:buNone/>
              </a:pPr>
              <a:r>
                <a:rPr lang="zh-CN" altLang="en-US" sz="1600" b="1" dirty="0">
                  <a:solidFill>
                    <a:srgbClr val="FFFFFF"/>
                  </a:solidFill>
                  <a:latin typeface="微软雅黑" pitchFamily="34" charset="-122"/>
                  <a:cs typeface="Open Sans"/>
                  <a:sym typeface="Arial" panose="020B0604020202020204" pitchFamily="34" charset="0"/>
                </a:rPr>
                <a:t>全</a:t>
              </a:r>
              <a:r>
                <a:rPr lang="zh-CN" altLang="en-US" sz="1600" b="1" dirty="0" smtClean="0">
                  <a:solidFill>
                    <a:srgbClr val="FFFFFF"/>
                  </a:solidFill>
                  <a:latin typeface="微软雅黑" pitchFamily="34" charset="-122"/>
                  <a:cs typeface="Open Sans"/>
                  <a:sym typeface="Arial" panose="020B0604020202020204" pitchFamily="34" charset="0"/>
                </a:rPr>
                <a:t>国学生资助管理中心</a:t>
              </a:r>
              <a:endParaRPr lang="en-US" altLang="zh-CN" sz="1600" b="1" dirty="0">
                <a:solidFill>
                  <a:srgbClr val="FFFFFF"/>
                </a:solidFill>
                <a:latin typeface="微软雅黑" pitchFamily="34" charset="-122"/>
                <a:cs typeface="Open Sans"/>
                <a:sym typeface="Arial" panose="020B0604020202020204" pitchFamily="34" charset="0"/>
              </a:endParaRPr>
            </a:p>
          </p:txBody>
        </p:sp>
        <p:sp>
          <p:nvSpPr>
            <p:cNvPr id="342" name="稻壳儿小白白(http://dwz.cn/Wu2UP)"/>
            <p:cNvSpPr txBox="1">
              <a:spLocks noChangeArrowheads="1"/>
            </p:cNvSpPr>
            <p:nvPr/>
          </p:nvSpPr>
          <p:spPr bwMode="auto">
            <a:xfrm>
              <a:off x="5038146" y="2299014"/>
              <a:ext cx="151360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438">
                <a:defRPr>
                  <a:solidFill>
                    <a:schemeClr val="tx1"/>
                  </a:solidFill>
                  <a:latin typeface="Arial" panose="020B0604020202020204" pitchFamily="34" charset="0"/>
                  <a:ea typeface="微软雅黑" panose="020B0503020204020204" pitchFamily="34" charset="-122"/>
                </a:defRPr>
              </a:lvl1pPr>
              <a:lvl2pPr marL="742950" indent="-285750" defTabSz="1087438">
                <a:defRPr>
                  <a:solidFill>
                    <a:schemeClr val="tx1"/>
                  </a:solidFill>
                  <a:latin typeface="Arial" panose="020B0604020202020204" pitchFamily="34" charset="0"/>
                  <a:ea typeface="微软雅黑" panose="020B0503020204020204" pitchFamily="34" charset="-122"/>
                </a:defRPr>
              </a:lvl2pPr>
              <a:lvl3pPr marL="1143000" indent="-228600" defTabSz="1087438">
                <a:defRPr>
                  <a:solidFill>
                    <a:schemeClr val="tx1"/>
                  </a:solidFill>
                  <a:latin typeface="Arial" panose="020B0604020202020204" pitchFamily="34" charset="0"/>
                  <a:ea typeface="微软雅黑" panose="020B0503020204020204" pitchFamily="34" charset="-122"/>
                </a:defRPr>
              </a:lvl3pPr>
              <a:lvl4pPr marL="1600200" indent="-228600" defTabSz="1087438">
                <a:defRPr>
                  <a:solidFill>
                    <a:schemeClr val="tx1"/>
                  </a:solidFill>
                  <a:latin typeface="Arial" panose="020B0604020202020204" pitchFamily="34" charset="0"/>
                  <a:ea typeface="微软雅黑" panose="020B0503020204020204" pitchFamily="34" charset="-122"/>
                </a:defRPr>
              </a:lvl4pPr>
              <a:lvl5pPr marL="2057400" indent="-228600" defTabSz="1087438">
                <a:defRPr>
                  <a:solidFill>
                    <a:schemeClr val="tx1"/>
                  </a:solidFill>
                  <a:latin typeface="Arial" panose="020B0604020202020204" pitchFamily="34" charset="0"/>
                  <a:ea typeface="微软雅黑" panose="020B0503020204020204" pitchFamily="34" charset="-122"/>
                </a:defRPr>
              </a:lvl5pPr>
              <a:lvl6pPr marL="25146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zh-CN" altLang="en-US" sz="1600" b="1" dirty="0" smtClean="0">
                  <a:solidFill>
                    <a:srgbClr val="FFFFFF"/>
                  </a:solidFill>
                  <a:latin typeface="微软雅黑" pitchFamily="34" charset="-122"/>
                  <a:cs typeface="Open Sans"/>
                  <a:sym typeface="Arial" panose="020B0604020202020204" pitchFamily="34" charset="0"/>
                </a:rPr>
                <a:t>机制建设</a:t>
              </a:r>
              <a:endParaRPr lang="en-US" altLang="zh-CN" sz="1600" b="1" dirty="0">
                <a:solidFill>
                  <a:srgbClr val="FFFFFF"/>
                </a:solidFill>
                <a:latin typeface="微软雅黑" pitchFamily="34" charset="-122"/>
                <a:cs typeface="Open Sans"/>
                <a:sym typeface="Arial" panose="020B0604020202020204" pitchFamily="34" charset="0"/>
              </a:endParaRPr>
            </a:p>
          </p:txBody>
        </p:sp>
        <p:sp>
          <p:nvSpPr>
            <p:cNvPr id="343" name="稻壳儿小白白(http://dwz.cn/Wu2UP)"/>
            <p:cNvSpPr>
              <a:spLocks/>
            </p:cNvSpPr>
            <p:nvPr/>
          </p:nvSpPr>
          <p:spPr bwMode="auto">
            <a:xfrm>
              <a:off x="5254577" y="1115208"/>
              <a:ext cx="1082159" cy="893791"/>
            </a:xfrm>
            <a:custGeom>
              <a:avLst/>
              <a:gdLst>
                <a:gd name="T0" fmla="*/ 0 w 1214902"/>
                <a:gd name="T1" fmla="*/ 837173 h 836053"/>
                <a:gd name="T2" fmla="*/ 598972 w 1214902"/>
                <a:gd name="T3" fmla="*/ 0 h 836053"/>
                <a:gd name="T4" fmla="*/ 1213974 w 1214902"/>
                <a:gd name="T5" fmla="*/ 837173 h 836053"/>
                <a:gd name="T6" fmla="*/ 0 w 1214902"/>
                <a:gd name="T7" fmla="*/ 837173 h 8360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4902" h="836053">
                  <a:moveTo>
                    <a:pt x="0" y="836053"/>
                  </a:moveTo>
                  <a:lnTo>
                    <a:pt x="599430" y="0"/>
                  </a:lnTo>
                  <a:lnTo>
                    <a:pt x="1214902" y="836053"/>
                  </a:lnTo>
                  <a:lnTo>
                    <a:pt x="0" y="836053"/>
                  </a:lnTo>
                  <a:close/>
                </a:path>
              </a:pathLst>
            </a:custGeom>
            <a:solidFill>
              <a:srgbClr val="63CFF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44" name="稻壳儿小白白(http://dwz.cn/Wu2UP)"/>
            <p:cNvSpPr>
              <a:spLocks noChangeArrowheads="1"/>
            </p:cNvSpPr>
            <p:nvPr/>
          </p:nvSpPr>
          <p:spPr bwMode="auto">
            <a:xfrm>
              <a:off x="3060840" y="2356085"/>
              <a:ext cx="962364" cy="960065"/>
            </a:xfrm>
            <a:prstGeom prst="ellipse">
              <a:avLst/>
            </a:prstGeom>
            <a:solidFill>
              <a:srgbClr val="63CFF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en-US" altLang="zh-CN" sz="8800">
                <a:solidFill>
                  <a:srgbClr val="FFFFFF"/>
                </a:solidFill>
                <a:sym typeface="Arial" panose="020B0604020202020204" pitchFamily="34" charset="0"/>
              </a:endParaRPr>
            </a:p>
          </p:txBody>
        </p:sp>
        <p:sp>
          <p:nvSpPr>
            <p:cNvPr id="345" name="稻壳儿小白白(http://dwz.cn/Wu2UP)"/>
            <p:cNvSpPr>
              <a:spLocks noChangeArrowheads="1"/>
            </p:cNvSpPr>
            <p:nvPr/>
          </p:nvSpPr>
          <p:spPr bwMode="auto">
            <a:xfrm>
              <a:off x="7498476" y="2240022"/>
              <a:ext cx="962364" cy="960065"/>
            </a:xfrm>
            <a:prstGeom prst="ellipse">
              <a:avLst/>
            </a:prstGeom>
            <a:solidFill>
              <a:srgbClr val="FBB9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en-US" altLang="zh-CN" sz="8800">
                <a:solidFill>
                  <a:srgbClr val="FFFFFF"/>
                </a:solidFill>
                <a:sym typeface="Arial" panose="020B0604020202020204" pitchFamily="34" charset="0"/>
              </a:endParaRPr>
            </a:p>
          </p:txBody>
        </p:sp>
        <p:sp>
          <p:nvSpPr>
            <p:cNvPr id="346" name="稻壳儿小白白(http://dwz.cn/Wu2UP)"/>
            <p:cNvSpPr>
              <a:spLocks noChangeArrowheads="1"/>
            </p:cNvSpPr>
            <p:nvPr/>
          </p:nvSpPr>
          <p:spPr bwMode="auto">
            <a:xfrm>
              <a:off x="5332176" y="5555143"/>
              <a:ext cx="962364" cy="960065"/>
            </a:xfrm>
            <a:prstGeom prst="ellipse">
              <a:avLst/>
            </a:prstGeom>
            <a:solidFill>
              <a:schemeClr val="bg1">
                <a:lumMod val="85000"/>
              </a:schemeClr>
            </a:solidFill>
            <a:ln>
              <a:noFill/>
            </a:ln>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en-US" altLang="zh-CN" sz="8800">
                <a:solidFill>
                  <a:srgbClr val="FFFFFF"/>
                </a:solidFill>
                <a:sym typeface="Arial" panose="020B0604020202020204" pitchFamily="34" charset="0"/>
              </a:endParaRPr>
            </a:p>
          </p:txBody>
        </p:sp>
        <p:grpSp>
          <p:nvGrpSpPr>
            <p:cNvPr id="347" name="组合 346"/>
            <p:cNvGrpSpPr/>
            <p:nvPr/>
          </p:nvGrpSpPr>
          <p:grpSpPr>
            <a:xfrm>
              <a:off x="5594923" y="5857840"/>
              <a:ext cx="436870" cy="354669"/>
              <a:chOff x="550862" y="596106"/>
              <a:chExt cx="1495425" cy="1365250"/>
            </a:xfrm>
            <a:solidFill>
              <a:schemeClr val="bg1"/>
            </a:solidFill>
          </p:grpSpPr>
          <p:sp>
            <p:nvSpPr>
              <p:cNvPr id="364" name="Freeform 6"/>
              <p:cNvSpPr>
                <a:spLocks noEditPoints="1"/>
              </p:cNvSpPr>
              <p:nvPr/>
            </p:nvSpPr>
            <p:spPr bwMode="auto">
              <a:xfrm>
                <a:off x="550862" y="1583531"/>
                <a:ext cx="1495425" cy="377825"/>
              </a:xfrm>
              <a:custGeom>
                <a:avLst/>
                <a:gdLst>
                  <a:gd name="T0" fmla="*/ 555 w 557"/>
                  <a:gd name="T1" fmla="*/ 113 h 141"/>
                  <a:gd name="T2" fmla="*/ 554 w 557"/>
                  <a:gd name="T3" fmla="*/ 109 h 141"/>
                  <a:gd name="T4" fmla="*/ 513 w 557"/>
                  <a:gd name="T5" fmla="*/ 23 h 141"/>
                  <a:gd name="T6" fmla="*/ 490 w 557"/>
                  <a:gd name="T7" fmla="*/ 0 h 141"/>
                  <a:gd name="T8" fmla="*/ 69 w 557"/>
                  <a:gd name="T9" fmla="*/ 0 h 141"/>
                  <a:gd name="T10" fmla="*/ 46 w 557"/>
                  <a:gd name="T11" fmla="*/ 23 h 141"/>
                  <a:gd name="T12" fmla="*/ 4 w 557"/>
                  <a:gd name="T13" fmla="*/ 109 h 141"/>
                  <a:gd name="T14" fmla="*/ 0 w 557"/>
                  <a:gd name="T15" fmla="*/ 121 h 141"/>
                  <a:gd name="T16" fmla="*/ 22 w 557"/>
                  <a:gd name="T17" fmla="*/ 141 h 141"/>
                  <a:gd name="T18" fmla="*/ 535 w 557"/>
                  <a:gd name="T19" fmla="*/ 141 h 141"/>
                  <a:gd name="T20" fmla="*/ 557 w 557"/>
                  <a:gd name="T21" fmla="*/ 121 h 141"/>
                  <a:gd name="T22" fmla="*/ 555 w 557"/>
                  <a:gd name="T23" fmla="*/ 113 h 141"/>
                  <a:gd name="T24" fmla="*/ 327 w 557"/>
                  <a:gd name="T25" fmla="*/ 128 h 141"/>
                  <a:gd name="T26" fmla="*/ 230 w 557"/>
                  <a:gd name="T27" fmla="*/ 128 h 141"/>
                  <a:gd name="T28" fmla="*/ 225 w 557"/>
                  <a:gd name="T29" fmla="*/ 123 h 141"/>
                  <a:gd name="T30" fmla="*/ 230 w 557"/>
                  <a:gd name="T31" fmla="*/ 118 h 141"/>
                  <a:gd name="T32" fmla="*/ 327 w 557"/>
                  <a:gd name="T33" fmla="*/ 118 h 141"/>
                  <a:gd name="T34" fmla="*/ 332 w 557"/>
                  <a:gd name="T35" fmla="*/ 123 h 141"/>
                  <a:gd name="T36" fmla="*/ 327 w 557"/>
                  <a:gd name="T37"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7" h="141">
                    <a:moveTo>
                      <a:pt x="555" y="113"/>
                    </a:moveTo>
                    <a:cubicBezTo>
                      <a:pt x="555" y="112"/>
                      <a:pt x="555" y="111"/>
                      <a:pt x="554" y="109"/>
                    </a:cubicBezTo>
                    <a:cubicBezTo>
                      <a:pt x="513" y="23"/>
                      <a:pt x="513" y="23"/>
                      <a:pt x="513" y="23"/>
                    </a:cubicBezTo>
                    <a:cubicBezTo>
                      <a:pt x="506" y="9"/>
                      <a:pt x="503" y="0"/>
                      <a:pt x="490" y="0"/>
                    </a:cubicBezTo>
                    <a:cubicBezTo>
                      <a:pt x="69" y="0"/>
                      <a:pt x="69" y="0"/>
                      <a:pt x="69" y="0"/>
                    </a:cubicBezTo>
                    <a:cubicBezTo>
                      <a:pt x="56" y="0"/>
                      <a:pt x="52" y="10"/>
                      <a:pt x="46" y="23"/>
                    </a:cubicBezTo>
                    <a:cubicBezTo>
                      <a:pt x="4" y="109"/>
                      <a:pt x="4" y="109"/>
                      <a:pt x="4" y="109"/>
                    </a:cubicBezTo>
                    <a:cubicBezTo>
                      <a:pt x="1" y="112"/>
                      <a:pt x="0" y="116"/>
                      <a:pt x="0" y="121"/>
                    </a:cubicBezTo>
                    <a:cubicBezTo>
                      <a:pt x="0" y="132"/>
                      <a:pt x="10" y="141"/>
                      <a:pt x="22" y="141"/>
                    </a:cubicBezTo>
                    <a:cubicBezTo>
                      <a:pt x="535" y="141"/>
                      <a:pt x="535" y="141"/>
                      <a:pt x="535" y="141"/>
                    </a:cubicBezTo>
                    <a:cubicBezTo>
                      <a:pt x="547" y="141"/>
                      <a:pt x="557" y="132"/>
                      <a:pt x="557" y="121"/>
                    </a:cubicBezTo>
                    <a:cubicBezTo>
                      <a:pt x="557" y="118"/>
                      <a:pt x="556" y="115"/>
                      <a:pt x="555" y="113"/>
                    </a:cubicBezTo>
                    <a:close/>
                    <a:moveTo>
                      <a:pt x="327" y="128"/>
                    </a:moveTo>
                    <a:cubicBezTo>
                      <a:pt x="230" y="128"/>
                      <a:pt x="230" y="128"/>
                      <a:pt x="230" y="128"/>
                    </a:cubicBezTo>
                    <a:cubicBezTo>
                      <a:pt x="227" y="128"/>
                      <a:pt x="225" y="126"/>
                      <a:pt x="225" y="123"/>
                    </a:cubicBezTo>
                    <a:cubicBezTo>
                      <a:pt x="225" y="120"/>
                      <a:pt x="227" y="118"/>
                      <a:pt x="230" y="118"/>
                    </a:cubicBezTo>
                    <a:cubicBezTo>
                      <a:pt x="327" y="118"/>
                      <a:pt x="327" y="118"/>
                      <a:pt x="327" y="118"/>
                    </a:cubicBezTo>
                    <a:cubicBezTo>
                      <a:pt x="329" y="118"/>
                      <a:pt x="332" y="120"/>
                      <a:pt x="332" y="123"/>
                    </a:cubicBezTo>
                    <a:cubicBezTo>
                      <a:pt x="332" y="126"/>
                      <a:pt x="329" y="128"/>
                      <a:pt x="327"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Freeform 7"/>
              <p:cNvSpPr>
                <a:spLocks noEditPoints="1"/>
              </p:cNvSpPr>
              <p:nvPr/>
            </p:nvSpPr>
            <p:spPr bwMode="auto">
              <a:xfrm>
                <a:off x="1063625" y="842169"/>
                <a:ext cx="496888" cy="446088"/>
              </a:xfrm>
              <a:custGeom>
                <a:avLst/>
                <a:gdLst>
                  <a:gd name="T0" fmla="*/ 161 w 185"/>
                  <a:gd name="T1" fmla="*/ 97 h 166"/>
                  <a:gd name="T2" fmla="*/ 47 w 185"/>
                  <a:gd name="T3" fmla="*/ 166 h 166"/>
                  <a:gd name="T4" fmla="*/ 2 w 185"/>
                  <a:gd name="T5" fmla="*/ 111 h 166"/>
                  <a:gd name="T6" fmla="*/ 116 w 185"/>
                  <a:gd name="T7" fmla="*/ 0 h 166"/>
                  <a:gd name="T8" fmla="*/ 146 w 185"/>
                  <a:gd name="T9" fmla="*/ 20 h 166"/>
                  <a:gd name="T10" fmla="*/ 44 w 185"/>
                  <a:gd name="T11" fmla="*/ 98 h 166"/>
                  <a:gd name="T12" fmla="*/ 44 w 185"/>
                  <a:gd name="T13" fmla="*/ 108 h 166"/>
                  <a:gd name="T14" fmla="*/ 70 w 185"/>
                  <a:gd name="T15" fmla="*/ 129 h 166"/>
                  <a:gd name="T16" fmla="*/ 157 w 185"/>
                  <a:gd name="T17" fmla="*/ 81 h 166"/>
                  <a:gd name="T18" fmla="*/ 161 w 185"/>
                  <a:gd name="T19" fmla="*/ 97 h 166"/>
                  <a:gd name="T20" fmla="*/ 109 w 185"/>
                  <a:gd name="T21" fmla="*/ 29 h 166"/>
                  <a:gd name="T22" fmla="*/ 104 w 185"/>
                  <a:gd name="T23" fmla="*/ 24 h 166"/>
                  <a:gd name="T24" fmla="*/ 47 w 185"/>
                  <a:gd name="T25" fmla="*/ 78 h 166"/>
                  <a:gd name="T26" fmla="*/ 109 w 185"/>
                  <a:gd name="T27" fmla="*/ 2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 h="166">
                    <a:moveTo>
                      <a:pt x="161" y="97"/>
                    </a:moveTo>
                    <a:cubicBezTo>
                      <a:pt x="137" y="128"/>
                      <a:pt x="89" y="166"/>
                      <a:pt x="47" y="166"/>
                    </a:cubicBezTo>
                    <a:cubicBezTo>
                      <a:pt x="17" y="166"/>
                      <a:pt x="2" y="139"/>
                      <a:pt x="2" y="111"/>
                    </a:cubicBezTo>
                    <a:cubicBezTo>
                      <a:pt x="0" y="56"/>
                      <a:pt x="61" y="0"/>
                      <a:pt x="116" y="0"/>
                    </a:cubicBezTo>
                    <a:cubicBezTo>
                      <a:pt x="129" y="0"/>
                      <a:pt x="146" y="3"/>
                      <a:pt x="146" y="20"/>
                    </a:cubicBezTo>
                    <a:cubicBezTo>
                      <a:pt x="146" y="41"/>
                      <a:pt x="125" y="72"/>
                      <a:pt x="44" y="98"/>
                    </a:cubicBezTo>
                    <a:cubicBezTo>
                      <a:pt x="44" y="108"/>
                      <a:pt x="44" y="108"/>
                      <a:pt x="44" y="108"/>
                    </a:cubicBezTo>
                    <a:cubicBezTo>
                      <a:pt x="42" y="124"/>
                      <a:pt x="56" y="129"/>
                      <a:pt x="70" y="129"/>
                    </a:cubicBezTo>
                    <a:cubicBezTo>
                      <a:pt x="100" y="129"/>
                      <a:pt x="135" y="98"/>
                      <a:pt x="157" y="81"/>
                    </a:cubicBezTo>
                    <a:cubicBezTo>
                      <a:pt x="157" y="81"/>
                      <a:pt x="185" y="65"/>
                      <a:pt x="161" y="97"/>
                    </a:cubicBezTo>
                    <a:close/>
                    <a:moveTo>
                      <a:pt x="109" y="29"/>
                    </a:moveTo>
                    <a:cubicBezTo>
                      <a:pt x="109" y="26"/>
                      <a:pt x="107" y="24"/>
                      <a:pt x="104" y="24"/>
                    </a:cubicBezTo>
                    <a:cubicBezTo>
                      <a:pt x="83" y="30"/>
                      <a:pt x="58" y="50"/>
                      <a:pt x="47" y="78"/>
                    </a:cubicBezTo>
                    <a:cubicBezTo>
                      <a:pt x="84" y="65"/>
                      <a:pt x="109" y="36"/>
                      <a:pt x="10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Freeform 8"/>
              <p:cNvSpPr>
                <a:spLocks noEditPoints="1"/>
              </p:cNvSpPr>
              <p:nvPr/>
            </p:nvSpPr>
            <p:spPr bwMode="auto">
              <a:xfrm>
                <a:off x="620712" y="596106"/>
                <a:ext cx="1355725" cy="944563"/>
              </a:xfrm>
              <a:custGeom>
                <a:avLst/>
                <a:gdLst>
                  <a:gd name="T0" fmla="*/ 443 w 505"/>
                  <a:gd name="T1" fmla="*/ 0 h 352"/>
                  <a:gd name="T2" fmla="*/ 62 w 505"/>
                  <a:gd name="T3" fmla="*/ 0 h 352"/>
                  <a:gd name="T4" fmla="*/ 0 w 505"/>
                  <a:gd name="T5" fmla="*/ 62 h 352"/>
                  <a:gd name="T6" fmla="*/ 0 w 505"/>
                  <a:gd name="T7" fmla="*/ 290 h 352"/>
                  <a:gd name="T8" fmla="*/ 62 w 505"/>
                  <a:gd name="T9" fmla="*/ 352 h 352"/>
                  <a:gd name="T10" fmla="*/ 443 w 505"/>
                  <a:gd name="T11" fmla="*/ 352 h 352"/>
                  <a:gd name="T12" fmla="*/ 505 w 505"/>
                  <a:gd name="T13" fmla="*/ 290 h 352"/>
                  <a:gd name="T14" fmla="*/ 505 w 505"/>
                  <a:gd name="T15" fmla="*/ 62 h 352"/>
                  <a:gd name="T16" fmla="*/ 443 w 505"/>
                  <a:gd name="T17" fmla="*/ 0 h 352"/>
                  <a:gd name="T18" fmla="*/ 382 w 505"/>
                  <a:gd name="T19" fmla="*/ 339 h 352"/>
                  <a:gd name="T20" fmla="*/ 332 w 505"/>
                  <a:gd name="T21" fmla="*/ 339 h 352"/>
                  <a:gd name="T22" fmla="*/ 326 w 505"/>
                  <a:gd name="T23" fmla="*/ 333 h 352"/>
                  <a:gd name="T24" fmla="*/ 332 w 505"/>
                  <a:gd name="T25" fmla="*/ 327 h 352"/>
                  <a:gd name="T26" fmla="*/ 382 w 505"/>
                  <a:gd name="T27" fmla="*/ 327 h 352"/>
                  <a:gd name="T28" fmla="*/ 389 w 505"/>
                  <a:gd name="T29" fmla="*/ 333 h 352"/>
                  <a:gd name="T30" fmla="*/ 382 w 505"/>
                  <a:gd name="T31" fmla="*/ 339 h 352"/>
                  <a:gd name="T32" fmla="*/ 403 w 505"/>
                  <a:gd name="T33" fmla="*/ 339 h 352"/>
                  <a:gd name="T34" fmla="*/ 397 w 505"/>
                  <a:gd name="T35" fmla="*/ 333 h 352"/>
                  <a:gd name="T36" fmla="*/ 403 w 505"/>
                  <a:gd name="T37" fmla="*/ 326 h 352"/>
                  <a:gd name="T38" fmla="*/ 410 w 505"/>
                  <a:gd name="T39" fmla="*/ 333 h 352"/>
                  <a:gd name="T40" fmla="*/ 403 w 505"/>
                  <a:gd name="T41" fmla="*/ 339 h 352"/>
                  <a:gd name="T42" fmla="*/ 469 w 505"/>
                  <a:gd name="T43" fmla="*/ 290 h 352"/>
                  <a:gd name="T44" fmla="*/ 443 w 505"/>
                  <a:gd name="T45" fmla="*/ 316 h 352"/>
                  <a:gd name="T46" fmla="*/ 62 w 505"/>
                  <a:gd name="T47" fmla="*/ 316 h 352"/>
                  <a:gd name="T48" fmla="*/ 36 w 505"/>
                  <a:gd name="T49" fmla="*/ 290 h 352"/>
                  <a:gd name="T50" fmla="*/ 36 w 505"/>
                  <a:gd name="T51" fmla="*/ 62 h 352"/>
                  <a:gd name="T52" fmla="*/ 62 w 505"/>
                  <a:gd name="T53" fmla="*/ 36 h 352"/>
                  <a:gd name="T54" fmla="*/ 443 w 505"/>
                  <a:gd name="T55" fmla="*/ 36 h 352"/>
                  <a:gd name="T56" fmla="*/ 469 w 505"/>
                  <a:gd name="T57" fmla="*/ 62 h 352"/>
                  <a:gd name="T58" fmla="*/ 469 w 505"/>
                  <a:gd name="T59" fmla="*/ 29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5" h="352">
                    <a:moveTo>
                      <a:pt x="443" y="0"/>
                    </a:moveTo>
                    <a:cubicBezTo>
                      <a:pt x="62" y="0"/>
                      <a:pt x="62" y="0"/>
                      <a:pt x="62" y="0"/>
                    </a:cubicBezTo>
                    <a:cubicBezTo>
                      <a:pt x="28" y="0"/>
                      <a:pt x="0" y="28"/>
                      <a:pt x="0" y="62"/>
                    </a:cubicBezTo>
                    <a:cubicBezTo>
                      <a:pt x="0" y="290"/>
                      <a:pt x="0" y="290"/>
                      <a:pt x="0" y="290"/>
                    </a:cubicBezTo>
                    <a:cubicBezTo>
                      <a:pt x="0" y="324"/>
                      <a:pt x="28" y="352"/>
                      <a:pt x="62" y="352"/>
                    </a:cubicBezTo>
                    <a:cubicBezTo>
                      <a:pt x="443" y="352"/>
                      <a:pt x="443" y="352"/>
                      <a:pt x="443" y="352"/>
                    </a:cubicBezTo>
                    <a:cubicBezTo>
                      <a:pt x="477" y="352"/>
                      <a:pt x="505" y="324"/>
                      <a:pt x="505" y="290"/>
                    </a:cubicBezTo>
                    <a:cubicBezTo>
                      <a:pt x="505" y="62"/>
                      <a:pt x="505" y="62"/>
                      <a:pt x="505" y="62"/>
                    </a:cubicBezTo>
                    <a:cubicBezTo>
                      <a:pt x="505" y="28"/>
                      <a:pt x="477" y="0"/>
                      <a:pt x="443" y="0"/>
                    </a:cubicBezTo>
                    <a:close/>
                    <a:moveTo>
                      <a:pt x="382" y="339"/>
                    </a:moveTo>
                    <a:cubicBezTo>
                      <a:pt x="332" y="339"/>
                      <a:pt x="332" y="339"/>
                      <a:pt x="332" y="339"/>
                    </a:cubicBezTo>
                    <a:cubicBezTo>
                      <a:pt x="329" y="339"/>
                      <a:pt x="326" y="336"/>
                      <a:pt x="326" y="333"/>
                    </a:cubicBezTo>
                    <a:cubicBezTo>
                      <a:pt x="326" y="329"/>
                      <a:pt x="329" y="327"/>
                      <a:pt x="332" y="327"/>
                    </a:cubicBezTo>
                    <a:cubicBezTo>
                      <a:pt x="382" y="327"/>
                      <a:pt x="382" y="327"/>
                      <a:pt x="382" y="327"/>
                    </a:cubicBezTo>
                    <a:cubicBezTo>
                      <a:pt x="386" y="327"/>
                      <a:pt x="389" y="329"/>
                      <a:pt x="389" y="333"/>
                    </a:cubicBezTo>
                    <a:cubicBezTo>
                      <a:pt x="389" y="336"/>
                      <a:pt x="386" y="339"/>
                      <a:pt x="382" y="339"/>
                    </a:cubicBezTo>
                    <a:close/>
                    <a:moveTo>
                      <a:pt x="403" y="339"/>
                    </a:moveTo>
                    <a:cubicBezTo>
                      <a:pt x="400" y="339"/>
                      <a:pt x="397" y="337"/>
                      <a:pt x="397" y="333"/>
                    </a:cubicBezTo>
                    <a:cubicBezTo>
                      <a:pt x="397" y="329"/>
                      <a:pt x="400" y="326"/>
                      <a:pt x="403" y="326"/>
                    </a:cubicBezTo>
                    <a:cubicBezTo>
                      <a:pt x="407" y="326"/>
                      <a:pt x="410" y="329"/>
                      <a:pt x="410" y="333"/>
                    </a:cubicBezTo>
                    <a:cubicBezTo>
                      <a:pt x="410" y="337"/>
                      <a:pt x="407" y="339"/>
                      <a:pt x="403" y="339"/>
                    </a:cubicBezTo>
                    <a:close/>
                    <a:moveTo>
                      <a:pt x="469" y="290"/>
                    </a:moveTo>
                    <a:cubicBezTo>
                      <a:pt x="469" y="304"/>
                      <a:pt x="457" y="316"/>
                      <a:pt x="443" y="316"/>
                    </a:cubicBezTo>
                    <a:cubicBezTo>
                      <a:pt x="62" y="316"/>
                      <a:pt x="62" y="316"/>
                      <a:pt x="62" y="316"/>
                    </a:cubicBezTo>
                    <a:cubicBezTo>
                      <a:pt x="48" y="316"/>
                      <a:pt x="36" y="304"/>
                      <a:pt x="36" y="290"/>
                    </a:cubicBezTo>
                    <a:cubicBezTo>
                      <a:pt x="36" y="62"/>
                      <a:pt x="36" y="62"/>
                      <a:pt x="36" y="62"/>
                    </a:cubicBezTo>
                    <a:cubicBezTo>
                      <a:pt x="36" y="48"/>
                      <a:pt x="48" y="36"/>
                      <a:pt x="62" y="36"/>
                    </a:cubicBezTo>
                    <a:cubicBezTo>
                      <a:pt x="443" y="36"/>
                      <a:pt x="443" y="36"/>
                      <a:pt x="443" y="36"/>
                    </a:cubicBezTo>
                    <a:cubicBezTo>
                      <a:pt x="457" y="36"/>
                      <a:pt x="469" y="48"/>
                      <a:pt x="469" y="62"/>
                    </a:cubicBezTo>
                    <a:lnTo>
                      <a:pt x="469"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48" name="组合 347"/>
            <p:cNvGrpSpPr/>
            <p:nvPr/>
          </p:nvGrpSpPr>
          <p:grpSpPr>
            <a:xfrm>
              <a:off x="7818950" y="2539079"/>
              <a:ext cx="355600" cy="361950"/>
              <a:chOff x="4403725" y="2428875"/>
              <a:chExt cx="355600" cy="361950"/>
            </a:xfrm>
            <a:solidFill>
              <a:schemeClr val="bg1"/>
            </a:solidFill>
          </p:grpSpPr>
          <p:sp>
            <p:nvSpPr>
              <p:cNvPr id="362" name="Freeform 26"/>
              <p:cNvSpPr>
                <a:spLocks/>
              </p:cNvSpPr>
              <p:nvPr/>
            </p:nvSpPr>
            <p:spPr bwMode="auto">
              <a:xfrm>
                <a:off x="4514850" y="2428875"/>
                <a:ext cx="73025" cy="361950"/>
              </a:xfrm>
              <a:custGeom>
                <a:avLst/>
                <a:gdLst>
                  <a:gd name="T0" fmla="*/ 75 w 92"/>
                  <a:gd name="T1" fmla="*/ 0 h 457"/>
                  <a:gd name="T2" fmla="*/ 75 w 92"/>
                  <a:gd name="T3" fmla="*/ 412 h 457"/>
                  <a:gd name="T4" fmla="*/ 75 w 92"/>
                  <a:gd name="T5" fmla="*/ 412 h 457"/>
                  <a:gd name="T6" fmla="*/ 75 w 92"/>
                  <a:gd name="T7" fmla="*/ 418 h 457"/>
                  <a:gd name="T8" fmla="*/ 73 w 92"/>
                  <a:gd name="T9" fmla="*/ 423 h 457"/>
                  <a:gd name="T10" fmla="*/ 70 w 92"/>
                  <a:gd name="T11" fmla="*/ 428 h 457"/>
                  <a:gd name="T12" fmla="*/ 66 w 92"/>
                  <a:gd name="T13" fmla="*/ 433 h 457"/>
                  <a:gd name="T14" fmla="*/ 63 w 92"/>
                  <a:gd name="T15" fmla="*/ 435 h 457"/>
                  <a:gd name="T16" fmla="*/ 58 w 92"/>
                  <a:gd name="T17" fmla="*/ 438 h 457"/>
                  <a:gd name="T18" fmla="*/ 51 w 92"/>
                  <a:gd name="T19" fmla="*/ 440 h 457"/>
                  <a:gd name="T20" fmla="*/ 46 w 92"/>
                  <a:gd name="T21" fmla="*/ 440 h 457"/>
                  <a:gd name="T22" fmla="*/ 46 w 92"/>
                  <a:gd name="T23" fmla="*/ 440 h 457"/>
                  <a:gd name="T24" fmla="*/ 40 w 92"/>
                  <a:gd name="T25" fmla="*/ 440 h 457"/>
                  <a:gd name="T26" fmla="*/ 35 w 92"/>
                  <a:gd name="T27" fmla="*/ 438 h 457"/>
                  <a:gd name="T28" fmla="*/ 30 w 92"/>
                  <a:gd name="T29" fmla="*/ 435 h 457"/>
                  <a:gd name="T30" fmla="*/ 25 w 92"/>
                  <a:gd name="T31" fmla="*/ 433 h 457"/>
                  <a:gd name="T32" fmla="*/ 22 w 92"/>
                  <a:gd name="T33" fmla="*/ 428 h 457"/>
                  <a:gd name="T34" fmla="*/ 18 w 92"/>
                  <a:gd name="T35" fmla="*/ 424 h 457"/>
                  <a:gd name="T36" fmla="*/ 17 w 92"/>
                  <a:gd name="T37" fmla="*/ 419 h 457"/>
                  <a:gd name="T38" fmla="*/ 16 w 92"/>
                  <a:gd name="T39" fmla="*/ 412 h 457"/>
                  <a:gd name="T40" fmla="*/ 0 w 92"/>
                  <a:gd name="T41" fmla="*/ 412 h 457"/>
                  <a:gd name="T42" fmla="*/ 0 w 92"/>
                  <a:gd name="T43" fmla="*/ 412 h 457"/>
                  <a:gd name="T44" fmla="*/ 1 w 92"/>
                  <a:gd name="T45" fmla="*/ 421 h 457"/>
                  <a:gd name="T46" fmla="*/ 3 w 92"/>
                  <a:gd name="T47" fmla="*/ 430 h 457"/>
                  <a:gd name="T48" fmla="*/ 8 w 92"/>
                  <a:gd name="T49" fmla="*/ 438 h 457"/>
                  <a:gd name="T50" fmla="*/ 13 w 92"/>
                  <a:gd name="T51" fmla="*/ 444 h 457"/>
                  <a:gd name="T52" fmla="*/ 20 w 92"/>
                  <a:gd name="T53" fmla="*/ 449 h 457"/>
                  <a:gd name="T54" fmla="*/ 29 w 92"/>
                  <a:gd name="T55" fmla="*/ 453 h 457"/>
                  <a:gd name="T56" fmla="*/ 36 w 92"/>
                  <a:gd name="T57" fmla="*/ 455 h 457"/>
                  <a:gd name="T58" fmla="*/ 46 w 92"/>
                  <a:gd name="T59" fmla="*/ 457 h 457"/>
                  <a:gd name="T60" fmla="*/ 46 w 92"/>
                  <a:gd name="T61" fmla="*/ 457 h 457"/>
                  <a:gd name="T62" fmla="*/ 55 w 92"/>
                  <a:gd name="T63" fmla="*/ 455 h 457"/>
                  <a:gd name="T64" fmla="*/ 64 w 92"/>
                  <a:gd name="T65" fmla="*/ 453 h 457"/>
                  <a:gd name="T66" fmla="*/ 71 w 92"/>
                  <a:gd name="T67" fmla="*/ 449 h 457"/>
                  <a:gd name="T68" fmla="*/ 78 w 92"/>
                  <a:gd name="T69" fmla="*/ 444 h 457"/>
                  <a:gd name="T70" fmla="*/ 84 w 92"/>
                  <a:gd name="T71" fmla="*/ 436 h 457"/>
                  <a:gd name="T72" fmla="*/ 88 w 92"/>
                  <a:gd name="T73" fmla="*/ 429 h 457"/>
                  <a:gd name="T74" fmla="*/ 90 w 92"/>
                  <a:gd name="T75" fmla="*/ 421 h 457"/>
                  <a:gd name="T76" fmla="*/ 92 w 92"/>
                  <a:gd name="T77" fmla="*/ 412 h 457"/>
                  <a:gd name="T78" fmla="*/ 92 w 92"/>
                  <a:gd name="T79" fmla="*/ 0 h 457"/>
                  <a:gd name="T80" fmla="*/ 75 w 92"/>
                  <a:gd name="T81"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457">
                    <a:moveTo>
                      <a:pt x="75" y="0"/>
                    </a:moveTo>
                    <a:lnTo>
                      <a:pt x="75" y="412"/>
                    </a:lnTo>
                    <a:lnTo>
                      <a:pt x="75" y="412"/>
                    </a:lnTo>
                    <a:lnTo>
                      <a:pt x="75" y="418"/>
                    </a:lnTo>
                    <a:lnTo>
                      <a:pt x="73" y="423"/>
                    </a:lnTo>
                    <a:lnTo>
                      <a:pt x="70" y="428"/>
                    </a:lnTo>
                    <a:lnTo>
                      <a:pt x="66" y="433"/>
                    </a:lnTo>
                    <a:lnTo>
                      <a:pt x="63" y="435"/>
                    </a:lnTo>
                    <a:lnTo>
                      <a:pt x="58" y="438"/>
                    </a:lnTo>
                    <a:lnTo>
                      <a:pt x="51" y="440"/>
                    </a:lnTo>
                    <a:lnTo>
                      <a:pt x="46" y="440"/>
                    </a:lnTo>
                    <a:lnTo>
                      <a:pt x="46" y="440"/>
                    </a:lnTo>
                    <a:lnTo>
                      <a:pt x="40" y="440"/>
                    </a:lnTo>
                    <a:lnTo>
                      <a:pt x="35" y="438"/>
                    </a:lnTo>
                    <a:lnTo>
                      <a:pt x="30" y="435"/>
                    </a:lnTo>
                    <a:lnTo>
                      <a:pt x="25" y="433"/>
                    </a:lnTo>
                    <a:lnTo>
                      <a:pt x="22" y="428"/>
                    </a:lnTo>
                    <a:lnTo>
                      <a:pt x="18" y="424"/>
                    </a:lnTo>
                    <a:lnTo>
                      <a:pt x="17" y="419"/>
                    </a:lnTo>
                    <a:lnTo>
                      <a:pt x="16" y="412"/>
                    </a:lnTo>
                    <a:lnTo>
                      <a:pt x="0" y="412"/>
                    </a:lnTo>
                    <a:lnTo>
                      <a:pt x="0" y="412"/>
                    </a:lnTo>
                    <a:lnTo>
                      <a:pt x="1" y="421"/>
                    </a:lnTo>
                    <a:lnTo>
                      <a:pt x="3" y="430"/>
                    </a:lnTo>
                    <a:lnTo>
                      <a:pt x="8" y="438"/>
                    </a:lnTo>
                    <a:lnTo>
                      <a:pt x="13" y="444"/>
                    </a:lnTo>
                    <a:lnTo>
                      <a:pt x="20" y="449"/>
                    </a:lnTo>
                    <a:lnTo>
                      <a:pt x="29" y="453"/>
                    </a:lnTo>
                    <a:lnTo>
                      <a:pt x="36" y="455"/>
                    </a:lnTo>
                    <a:lnTo>
                      <a:pt x="46" y="457"/>
                    </a:lnTo>
                    <a:lnTo>
                      <a:pt x="46" y="457"/>
                    </a:lnTo>
                    <a:lnTo>
                      <a:pt x="55" y="455"/>
                    </a:lnTo>
                    <a:lnTo>
                      <a:pt x="64" y="453"/>
                    </a:lnTo>
                    <a:lnTo>
                      <a:pt x="71" y="449"/>
                    </a:lnTo>
                    <a:lnTo>
                      <a:pt x="78" y="444"/>
                    </a:lnTo>
                    <a:lnTo>
                      <a:pt x="84" y="436"/>
                    </a:lnTo>
                    <a:lnTo>
                      <a:pt x="88" y="429"/>
                    </a:lnTo>
                    <a:lnTo>
                      <a:pt x="90" y="421"/>
                    </a:lnTo>
                    <a:lnTo>
                      <a:pt x="92" y="412"/>
                    </a:lnTo>
                    <a:lnTo>
                      <a:pt x="92"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Freeform 27"/>
              <p:cNvSpPr>
                <a:spLocks/>
              </p:cNvSpPr>
              <p:nvPr/>
            </p:nvSpPr>
            <p:spPr bwMode="auto">
              <a:xfrm>
                <a:off x="4403725" y="2444750"/>
                <a:ext cx="355600" cy="168275"/>
              </a:xfrm>
              <a:custGeom>
                <a:avLst/>
                <a:gdLst>
                  <a:gd name="T0" fmla="*/ 19 w 448"/>
                  <a:gd name="T1" fmla="*/ 189 h 212"/>
                  <a:gd name="T2" fmla="*/ 41 w 448"/>
                  <a:gd name="T3" fmla="*/ 212 h 212"/>
                  <a:gd name="T4" fmla="*/ 64 w 448"/>
                  <a:gd name="T5" fmla="*/ 189 h 212"/>
                  <a:gd name="T6" fmla="*/ 87 w 448"/>
                  <a:gd name="T7" fmla="*/ 212 h 212"/>
                  <a:gd name="T8" fmla="*/ 109 w 448"/>
                  <a:gd name="T9" fmla="*/ 189 h 212"/>
                  <a:gd name="T10" fmla="*/ 133 w 448"/>
                  <a:gd name="T11" fmla="*/ 212 h 212"/>
                  <a:gd name="T12" fmla="*/ 156 w 448"/>
                  <a:gd name="T13" fmla="*/ 189 h 212"/>
                  <a:gd name="T14" fmla="*/ 179 w 448"/>
                  <a:gd name="T15" fmla="*/ 212 h 212"/>
                  <a:gd name="T16" fmla="*/ 201 w 448"/>
                  <a:gd name="T17" fmla="*/ 189 h 212"/>
                  <a:gd name="T18" fmla="*/ 224 w 448"/>
                  <a:gd name="T19" fmla="*/ 212 h 212"/>
                  <a:gd name="T20" fmla="*/ 247 w 448"/>
                  <a:gd name="T21" fmla="*/ 189 h 212"/>
                  <a:gd name="T22" fmla="*/ 271 w 448"/>
                  <a:gd name="T23" fmla="*/ 212 h 212"/>
                  <a:gd name="T24" fmla="*/ 293 w 448"/>
                  <a:gd name="T25" fmla="*/ 189 h 212"/>
                  <a:gd name="T26" fmla="*/ 316 w 448"/>
                  <a:gd name="T27" fmla="*/ 212 h 212"/>
                  <a:gd name="T28" fmla="*/ 339 w 448"/>
                  <a:gd name="T29" fmla="*/ 189 h 212"/>
                  <a:gd name="T30" fmla="*/ 361 w 448"/>
                  <a:gd name="T31" fmla="*/ 212 h 212"/>
                  <a:gd name="T32" fmla="*/ 384 w 448"/>
                  <a:gd name="T33" fmla="*/ 189 h 212"/>
                  <a:gd name="T34" fmla="*/ 407 w 448"/>
                  <a:gd name="T35" fmla="*/ 212 h 212"/>
                  <a:gd name="T36" fmla="*/ 431 w 448"/>
                  <a:gd name="T37" fmla="*/ 189 h 212"/>
                  <a:gd name="T38" fmla="*/ 448 w 448"/>
                  <a:gd name="T39" fmla="*/ 208 h 212"/>
                  <a:gd name="T40" fmla="*/ 448 w 448"/>
                  <a:gd name="T41" fmla="*/ 208 h 212"/>
                  <a:gd name="T42" fmla="*/ 446 w 448"/>
                  <a:gd name="T43" fmla="*/ 187 h 212"/>
                  <a:gd name="T44" fmla="*/ 441 w 448"/>
                  <a:gd name="T45" fmla="*/ 165 h 212"/>
                  <a:gd name="T46" fmla="*/ 434 w 448"/>
                  <a:gd name="T47" fmla="*/ 145 h 212"/>
                  <a:gd name="T48" fmla="*/ 426 w 448"/>
                  <a:gd name="T49" fmla="*/ 126 h 212"/>
                  <a:gd name="T50" fmla="*/ 415 w 448"/>
                  <a:gd name="T51" fmla="*/ 109 h 212"/>
                  <a:gd name="T52" fmla="*/ 404 w 448"/>
                  <a:gd name="T53" fmla="*/ 91 h 212"/>
                  <a:gd name="T54" fmla="*/ 391 w 448"/>
                  <a:gd name="T55" fmla="*/ 75 h 212"/>
                  <a:gd name="T56" fmla="*/ 378 w 448"/>
                  <a:gd name="T57" fmla="*/ 61 h 212"/>
                  <a:gd name="T58" fmla="*/ 361 w 448"/>
                  <a:gd name="T59" fmla="*/ 47 h 212"/>
                  <a:gd name="T60" fmla="*/ 345 w 448"/>
                  <a:gd name="T61" fmla="*/ 36 h 212"/>
                  <a:gd name="T62" fmla="*/ 327 w 448"/>
                  <a:gd name="T63" fmla="*/ 26 h 212"/>
                  <a:gd name="T64" fmla="*/ 308 w 448"/>
                  <a:gd name="T65" fmla="*/ 17 h 212"/>
                  <a:gd name="T66" fmla="*/ 288 w 448"/>
                  <a:gd name="T67" fmla="*/ 9 h 212"/>
                  <a:gd name="T68" fmla="*/ 268 w 448"/>
                  <a:gd name="T69" fmla="*/ 4 h 212"/>
                  <a:gd name="T70" fmla="*/ 247 w 448"/>
                  <a:gd name="T71" fmla="*/ 2 h 212"/>
                  <a:gd name="T72" fmla="*/ 224 w 448"/>
                  <a:gd name="T73" fmla="*/ 0 h 212"/>
                  <a:gd name="T74" fmla="*/ 224 w 448"/>
                  <a:gd name="T75" fmla="*/ 0 h 212"/>
                  <a:gd name="T76" fmla="*/ 203 w 448"/>
                  <a:gd name="T77" fmla="*/ 2 h 212"/>
                  <a:gd name="T78" fmla="*/ 181 w 448"/>
                  <a:gd name="T79" fmla="*/ 4 h 212"/>
                  <a:gd name="T80" fmla="*/ 161 w 448"/>
                  <a:gd name="T81" fmla="*/ 9 h 212"/>
                  <a:gd name="T82" fmla="*/ 141 w 448"/>
                  <a:gd name="T83" fmla="*/ 17 h 212"/>
                  <a:gd name="T84" fmla="*/ 122 w 448"/>
                  <a:gd name="T85" fmla="*/ 26 h 212"/>
                  <a:gd name="T86" fmla="*/ 104 w 448"/>
                  <a:gd name="T87" fmla="*/ 36 h 212"/>
                  <a:gd name="T88" fmla="*/ 87 w 448"/>
                  <a:gd name="T89" fmla="*/ 47 h 212"/>
                  <a:gd name="T90" fmla="*/ 72 w 448"/>
                  <a:gd name="T91" fmla="*/ 61 h 212"/>
                  <a:gd name="T92" fmla="*/ 56 w 448"/>
                  <a:gd name="T93" fmla="*/ 75 h 212"/>
                  <a:gd name="T94" fmla="*/ 44 w 448"/>
                  <a:gd name="T95" fmla="*/ 91 h 212"/>
                  <a:gd name="T96" fmla="*/ 33 w 448"/>
                  <a:gd name="T97" fmla="*/ 109 h 212"/>
                  <a:gd name="T98" fmla="*/ 22 w 448"/>
                  <a:gd name="T99" fmla="*/ 126 h 212"/>
                  <a:gd name="T100" fmla="*/ 15 w 448"/>
                  <a:gd name="T101" fmla="*/ 145 h 212"/>
                  <a:gd name="T102" fmla="*/ 7 w 448"/>
                  <a:gd name="T103" fmla="*/ 165 h 212"/>
                  <a:gd name="T104" fmla="*/ 4 w 448"/>
                  <a:gd name="T105" fmla="*/ 187 h 212"/>
                  <a:gd name="T106" fmla="*/ 0 w 448"/>
                  <a:gd name="T107" fmla="*/ 208 h 212"/>
                  <a:gd name="T108" fmla="*/ 19 w 448"/>
                  <a:gd name="T109" fmla="*/ 18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8" h="212">
                    <a:moveTo>
                      <a:pt x="19" y="189"/>
                    </a:moveTo>
                    <a:lnTo>
                      <a:pt x="41" y="212"/>
                    </a:lnTo>
                    <a:lnTo>
                      <a:pt x="64" y="189"/>
                    </a:lnTo>
                    <a:lnTo>
                      <a:pt x="87" y="212"/>
                    </a:lnTo>
                    <a:lnTo>
                      <a:pt x="109" y="189"/>
                    </a:lnTo>
                    <a:lnTo>
                      <a:pt x="133" y="212"/>
                    </a:lnTo>
                    <a:lnTo>
                      <a:pt x="156" y="189"/>
                    </a:lnTo>
                    <a:lnTo>
                      <a:pt x="179" y="212"/>
                    </a:lnTo>
                    <a:lnTo>
                      <a:pt x="201" y="189"/>
                    </a:lnTo>
                    <a:lnTo>
                      <a:pt x="224" y="212"/>
                    </a:lnTo>
                    <a:lnTo>
                      <a:pt x="247" y="189"/>
                    </a:lnTo>
                    <a:lnTo>
                      <a:pt x="271" y="212"/>
                    </a:lnTo>
                    <a:lnTo>
                      <a:pt x="293" y="189"/>
                    </a:lnTo>
                    <a:lnTo>
                      <a:pt x="316" y="212"/>
                    </a:lnTo>
                    <a:lnTo>
                      <a:pt x="339" y="189"/>
                    </a:lnTo>
                    <a:lnTo>
                      <a:pt x="361" y="212"/>
                    </a:lnTo>
                    <a:lnTo>
                      <a:pt x="384" y="189"/>
                    </a:lnTo>
                    <a:lnTo>
                      <a:pt x="407" y="212"/>
                    </a:lnTo>
                    <a:lnTo>
                      <a:pt x="431" y="189"/>
                    </a:lnTo>
                    <a:lnTo>
                      <a:pt x="448" y="208"/>
                    </a:lnTo>
                    <a:lnTo>
                      <a:pt x="448" y="208"/>
                    </a:lnTo>
                    <a:lnTo>
                      <a:pt x="446" y="187"/>
                    </a:lnTo>
                    <a:lnTo>
                      <a:pt x="441" y="165"/>
                    </a:lnTo>
                    <a:lnTo>
                      <a:pt x="434" y="145"/>
                    </a:lnTo>
                    <a:lnTo>
                      <a:pt x="426" y="126"/>
                    </a:lnTo>
                    <a:lnTo>
                      <a:pt x="415" y="109"/>
                    </a:lnTo>
                    <a:lnTo>
                      <a:pt x="404" y="91"/>
                    </a:lnTo>
                    <a:lnTo>
                      <a:pt x="391" y="75"/>
                    </a:lnTo>
                    <a:lnTo>
                      <a:pt x="378" y="61"/>
                    </a:lnTo>
                    <a:lnTo>
                      <a:pt x="361" y="47"/>
                    </a:lnTo>
                    <a:lnTo>
                      <a:pt x="345" y="36"/>
                    </a:lnTo>
                    <a:lnTo>
                      <a:pt x="327" y="26"/>
                    </a:lnTo>
                    <a:lnTo>
                      <a:pt x="308" y="17"/>
                    </a:lnTo>
                    <a:lnTo>
                      <a:pt x="288" y="9"/>
                    </a:lnTo>
                    <a:lnTo>
                      <a:pt x="268" y="4"/>
                    </a:lnTo>
                    <a:lnTo>
                      <a:pt x="247" y="2"/>
                    </a:lnTo>
                    <a:lnTo>
                      <a:pt x="224" y="0"/>
                    </a:lnTo>
                    <a:lnTo>
                      <a:pt x="224" y="0"/>
                    </a:lnTo>
                    <a:lnTo>
                      <a:pt x="203" y="2"/>
                    </a:lnTo>
                    <a:lnTo>
                      <a:pt x="181" y="4"/>
                    </a:lnTo>
                    <a:lnTo>
                      <a:pt x="161" y="9"/>
                    </a:lnTo>
                    <a:lnTo>
                      <a:pt x="141" y="17"/>
                    </a:lnTo>
                    <a:lnTo>
                      <a:pt x="122" y="26"/>
                    </a:lnTo>
                    <a:lnTo>
                      <a:pt x="104" y="36"/>
                    </a:lnTo>
                    <a:lnTo>
                      <a:pt x="87" y="47"/>
                    </a:lnTo>
                    <a:lnTo>
                      <a:pt x="72" y="61"/>
                    </a:lnTo>
                    <a:lnTo>
                      <a:pt x="56" y="75"/>
                    </a:lnTo>
                    <a:lnTo>
                      <a:pt x="44" y="91"/>
                    </a:lnTo>
                    <a:lnTo>
                      <a:pt x="33" y="109"/>
                    </a:lnTo>
                    <a:lnTo>
                      <a:pt x="22" y="126"/>
                    </a:lnTo>
                    <a:lnTo>
                      <a:pt x="15" y="145"/>
                    </a:lnTo>
                    <a:lnTo>
                      <a:pt x="7" y="165"/>
                    </a:lnTo>
                    <a:lnTo>
                      <a:pt x="4" y="187"/>
                    </a:lnTo>
                    <a:lnTo>
                      <a:pt x="0" y="208"/>
                    </a:lnTo>
                    <a:lnTo>
                      <a:pt x="19"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49" name="稻壳儿小白白(http://dwz.cn/Wu2UP)"/>
            <p:cNvSpPr txBox="1">
              <a:spLocks noChangeArrowheads="1"/>
            </p:cNvSpPr>
            <p:nvPr/>
          </p:nvSpPr>
          <p:spPr bwMode="auto">
            <a:xfrm>
              <a:off x="4656632" y="4459985"/>
              <a:ext cx="232133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defTabSz="1087438">
                <a:defRPr>
                  <a:solidFill>
                    <a:schemeClr val="tx1"/>
                  </a:solidFill>
                  <a:latin typeface="Arial" panose="020B0604020202020204" pitchFamily="34" charset="0"/>
                  <a:ea typeface="微软雅黑" panose="020B0503020204020204" pitchFamily="34" charset="-122"/>
                </a:defRPr>
              </a:lvl1pPr>
              <a:lvl2pPr marL="742950" indent="-285750" defTabSz="1087438">
                <a:defRPr>
                  <a:solidFill>
                    <a:schemeClr val="tx1"/>
                  </a:solidFill>
                  <a:latin typeface="Arial" panose="020B0604020202020204" pitchFamily="34" charset="0"/>
                  <a:ea typeface="微软雅黑" panose="020B0503020204020204" pitchFamily="34" charset="-122"/>
                </a:defRPr>
              </a:lvl2pPr>
              <a:lvl3pPr marL="1143000" indent="-228600" defTabSz="1087438">
                <a:defRPr>
                  <a:solidFill>
                    <a:schemeClr val="tx1"/>
                  </a:solidFill>
                  <a:latin typeface="Arial" panose="020B0604020202020204" pitchFamily="34" charset="0"/>
                  <a:ea typeface="微软雅黑" panose="020B0503020204020204" pitchFamily="34" charset="-122"/>
                </a:defRPr>
              </a:lvl3pPr>
              <a:lvl4pPr marL="1600200" indent="-228600" defTabSz="1087438">
                <a:defRPr>
                  <a:solidFill>
                    <a:schemeClr val="tx1"/>
                  </a:solidFill>
                  <a:latin typeface="Arial" panose="020B0604020202020204" pitchFamily="34" charset="0"/>
                  <a:ea typeface="微软雅黑" panose="020B0503020204020204" pitchFamily="34" charset="-122"/>
                </a:defRPr>
              </a:lvl4pPr>
              <a:lvl5pPr marL="2057400" indent="-228600" defTabSz="1087438">
                <a:defRPr>
                  <a:solidFill>
                    <a:schemeClr val="tx1"/>
                  </a:solidFill>
                  <a:latin typeface="Arial" panose="020B0604020202020204" pitchFamily="34" charset="0"/>
                  <a:ea typeface="微软雅黑" panose="020B0503020204020204" pitchFamily="34" charset="-122"/>
                </a:defRPr>
              </a:lvl5pPr>
              <a:lvl6pPr marL="25146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600" b="1" dirty="0">
                  <a:solidFill>
                    <a:srgbClr val="445469"/>
                  </a:solidFill>
                  <a:sym typeface="Arial" panose="020B0604020202020204" pitchFamily="34" charset="0"/>
                </a:rPr>
                <a:t>操作平台</a:t>
              </a:r>
              <a:endParaRPr lang="en-US" altLang="zh-CN" sz="1600" b="1" dirty="0">
                <a:solidFill>
                  <a:srgbClr val="445469"/>
                </a:solidFill>
                <a:sym typeface="Arial" panose="020B0604020202020204" pitchFamily="34" charset="0"/>
              </a:endParaRPr>
            </a:p>
          </p:txBody>
        </p:sp>
        <p:sp>
          <p:nvSpPr>
            <p:cNvPr id="350" name="稻壳儿小白白(http://dwz.cn/Wu2UP)"/>
            <p:cNvSpPr txBox="1">
              <a:spLocks noChangeArrowheads="1"/>
            </p:cNvSpPr>
            <p:nvPr/>
          </p:nvSpPr>
          <p:spPr bwMode="auto">
            <a:xfrm>
              <a:off x="4350657" y="3910988"/>
              <a:ext cx="288717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spAutoFit/>
            </a:bodyPr>
            <a:lstStyle>
              <a:lvl1pPr defTabSz="1087438">
                <a:defRPr>
                  <a:solidFill>
                    <a:schemeClr val="tx1"/>
                  </a:solidFill>
                  <a:latin typeface="Arial" panose="020B0604020202020204" pitchFamily="34" charset="0"/>
                  <a:ea typeface="微软雅黑" panose="020B0503020204020204" pitchFamily="34" charset="-122"/>
                </a:defRPr>
              </a:lvl1pPr>
              <a:lvl2pPr marL="742950" indent="-285750" defTabSz="1087438">
                <a:defRPr>
                  <a:solidFill>
                    <a:schemeClr val="tx1"/>
                  </a:solidFill>
                  <a:latin typeface="Arial" panose="020B0604020202020204" pitchFamily="34" charset="0"/>
                  <a:ea typeface="微软雅黑" panose="020B0503020204020204" pitchFamily="34" charset="-122"/>
                </a:defRPr>
              </a:lvl2pPr>
              <a:lvl3pPr marL="1143000" indent="-228600" defTabSz="1087438">
                <a:defRPr>
                  <a:solidFill>
                    <a:schemeClr val="tx1"/>
                  </a:solidFill>
                  <a:latin typeface="Arial" panose="020B0604020202020204" pitchFamily="34" charset="0"/>
                  <a:ea typeface="微软雅黑" panose="020B0503020204020204" pitchFamily="34" charset="-122"/>
                </a:defRPr>
              </a:lvl3pPr>
              <a:lvl4pPr marL="1600200" indent="-228600" defTabSz="1087438">
                <a:defRPr>
                  <a:solidFill>
                    <a:schemeClr val="tx1"/>
                  </a:solidFill>
                  <a:latin typeface="Arial" panose="020B0604020202020204" pitchFamily="34" charset="0"/>
                  <a:ea typeface="微软雅黑" panose="020B0503020204020204" pitchFamily="34" charset="-122"/>
                </a:defRPr>
              </a:lvl4pPr>
              <a:lvl5pPr marL="2057400" indent="-228600" defTabSz="1087438">
                <a:defRPr>
                  <a:solidFill>
                    <a:schemeClr val="tx1"/>
                  </a:solidFill>
                  <a:latin typeface="Arial" panose="020B0604020202020204" pitchFamily="34" charset="0"/>
                  <a:ea typeface="微软雅黑" panose="020B0503020204020204" pitchFamily="34" charset="-122"/>
                </a:defRPr>
              </a:lvl5pPr>
              <a:lvl6pPr marL="25146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087438"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r>
                <a:rPr lang="zh-CN" altLang="en-US" sz="1400" b="1" dirty="0" smtClean="0">
                  <a:solidFill>
                    <a:srgbClr val="FFFFFF"/>
                  </a:solidFill>
                  <a:latin typeface="微软雅黑" pitchFamily="34" charset="-122"/>
                  <a:cs typeface="Open Sans"/>
                  <a:sym typeface="Arial" panose="020B0604020202020204" pitchFamily="34" charset="0"/>
                </a:rPr>
                <a:t>国家开发银行各分行</a:t>
              </a:r>
              <a:endParaRPr lang="en-US" altLang="zh-CN" sz="1400" b="1" dirty="0" smtClean="0">
                <a:solidFill>
                  <a:srgbClr val="FFFFFF"/>
                </a:solidFill>
                <a:latin typeface="微软雅黑" pitchFamily="34" charset="-122"/>
                <a:cs typeface="Open Sans"/>
                <a:sym typeface="Arial" panose="020B0604020202020204" pitchFamily="34" charset="0"/>
              </a:endParaRPr>
            </a:p>
            <a:p>
              <a:pPr algn="ctr" eaLnBrk="1" hangingPunct="1">
                <a:buFont typeface="Arial" panose="020B0604020202020204" pitchFamily="34" charset="0"/>
                <a:buNone/>
              </a:pPr>
              <a:r>
                <a:rPr lang="zh-CN" altLang="en-US" sz="1400" b="1" dirty="0">
                  <a:solidFill>
                    <a:srgbClr val="FFFFFF"/>
                  </a:solidFill>
                  <a:latin typeface="微软雅黑" pitchFamily="34" charset="-122"/>
                  <a:cs typeface="Open Sans"/>
                  <a:sym typeface="Arial" panose="020B0604020202020204" pitchFamily="34" charset="0"/>
                </a:rPr>
                <a:t>各省</a:t>
              </a:r>
              <a:r>
                <a:rPr lang="zh-CN" altLang="en-US" sz="1400" b="1" dirty="0" smtClean="0">
                  <a:solidFill>
                    <a:srgbClr val="FFFFFF"/>
                  </a:solidFill>
                  <a:latin typeface="微软雅黑" pitchFamily="34" charset="-122"/>
                  <a:cs typeface="Open Sans"/>
                  <a:sym typeface="Arial" panose="020B0604020202020204" pitchFamily="34" charset="0"/>
                </a:rPr>
                <a:t>级学生资助管理中心</a:t>
              </a:r>
              <a:endParaRPr lang="en-US" altLang="zh-CN" sz="1400" b="1" dirty="0">
                <a:solidFill>
                  <a:srgbClr val="FFFFFF"/>
                </a:solidFill>
                <a:latin typeface="微软雅黑" pitchFamily="34" charset="-122"/>
                <a:cs typeface="Open Sans"/>
                <a:sym typeface="Arial" panose="020B0604020202020204" pitchFamily="34" charset="0"/>
              </a:endParaRPr>
            </a:p>
          </p:txBody>
        </p:sp>
        <p:grpSp>
          <p:nvGrpSpPr>
            <p:cNvPr id="351" name="组合 350"/>
            <p:cNvGrpSpPr/>
            <p:nvPr/>
          </p:nvGrpSpPr>
          <p:grpSpPr>
            <a:xfrm>
              <a:off x="5566316" y="1538965"/>
              <a:ext cx="458680" cy="386903"/>
              <a:chOff x="2768413" y="2591402"/>
              <a:chExt cx="667095" cy="567616"/>
            </a:xfrm>
          </p:grpSpPr>
          <p:sp>
            <p:nvSpPr>
              <p:cNvPr id="360" name="Freeform 16"/>
              <p:cNvSpPr>
                <a:spLocks noEditPoints="1"/>
              </p:cNvSpPr>
              <p:nvPr/>
            </p:nvSpPr>
            <p:spPr bwMode="auto">
              <a:xfrm>
                <a:off x="2768413" y="2591402"/>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61" name="Freeform 17"/>
              <p:cNvSpPr>
                <a:spLocks noEditPoints="1"/>
              </p:cNvSpPr>
              <p:nvPr/>
            </p:nvSpPr>
            <p:spPr bwMode="auto">
              <a:xfrm>
                <a:off x="2840096" y="2591402"/>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52" name="组合 351"/>
            <p:cNvGrpSpPr/>
            <p:nvPr/>
          </p:nvGrpSpPr>
          <p:grpSpPr>
            <a:xfrm>
              <a:off x="3383377" y="2619652"/>
              <a:ext cx="317289" cy="432933"/>
              <a:chOff x="3722033" y="3714538"/>
              <a:chExt cx="500321" cy="674410"/>
            </a:xfrm>
            <a:solidFill>
              <a:schemeClr val="bg1"/>
            </a:solidFill>
          </p:grpSpPr>
          <p:sp>
            <p:nvSpPr>
              <p:cNvPr id="357"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67" name="页脚占位符 2"/>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国家开发银行河北省分行</a:t>
            </a:r>
            <a:endParaRPr lang="zh-CN" altLang="en-US" dirty="0" smtClean="0">
              <a:latin typeface="Arial" pitchFamily="34" charset="0"/>
            </a:endParaRPr>
          </a:p>
        </p:txBody>
      </p:sp>
      <p:sp>
        <p:nvSpPr>
          <p:cNvPr id="368"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 name="矩形 2"/>
          <p:cNvSpPr>
            <a:spLocks noChangeArrowheads="1"/>
          </p:cNvSpPr>
          <p:nvPr/>
        </p:nvSpPr>
        <p:spPr bwMode="auto">
          <a:xfrm>
            <a:off x="628950" y="3421933"/>
            <a:ext cx="54006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accent2"/>
                </a:solidFill>
                <a:latin typeface="楷体_GB2312" pitchFamily="49" charset="-122"/>
                <a:ea typeface="楷体_GB2312" pitchFamily="49" charset="-122"/>
              </a:defRPr>
            </a:lvl1pPr>
            <a:lvl2pPr marL="742950" indent="-285750" eaLnBrk="0" hangingPunct="0">
              <a:defRPr sz="2800">
                <a:solidFill>
                  <a:schemeClr val="accent2"/>
                </a:solidFill>
                <a:latin typeface="楷体_GB2312" pitchFamily="49" charset="-122"/>
                <a:ea typeface="楷体_GB2312" pitchFamily="49" charset="-122"/>
              </a:defRPr>
            </a:lvl2pPr>
            <a:lvl3pPr marL="1143000" indent="-228600" eaLnBrk="0" hangingPunct="0">
              <a:defRPr sz="2800">
                <a:solidFill>
                  <a:schemeClr val="accent2"/>
                </a:solidFill>
                <a:latin typeface="楷体_GB2312" pitchFamily="49" charset="-122"/>
                <a:ea typeface="楷体_GB2312" pitchFamily="49" charset="-122"/>
              </a:defRPr>
            </a:lvl3pPr>
            <a:lvl4pPr marL="1600200" indent="-228600" eaLnBrk="0" hangingPunct="0">
              <a:defRPr sz="2800">
                <a:solidFill>
                  <a:schemeClr val="accent2"/>
                </a:solidFill>
                <a:latin typeface="楷体_GB2312" pitchFamily="49" charset="-122"/>
                <a:ea typeface="楷体_GB2312" pitchFamily="49" charset="-122"/>
              </a:defRPr>
            </a:lvl4pPr>
            <a:lvl5pPr marL="2057400" indent="-228600" eaLnBrk="0" hangingPunct="0">
              <a:defRPr sz="2800">
                <a:solidFill>
                  <a:schemeClr val="accent2"/>
                </a:solidFill>
                <a:latin typeface="楷体_GB2312" pitchFamily="49" charset="-122"/>
                <a:ea typeface="楷体_GB2312" pitchFamily="49" charset="-122"/>
              </a:defRPr>
            </a:lvl5pPr>
            <a:lvl6pPr marL="2514600" indent="-228600" algn="ctr" eaLnBrk="0" fontAlgn="base" hangingPunct="0">
              <a:lnSpc>
                <a:spcPct val="150000"/>
              </a:lnSpc>
              <a:spcBef>
                <a:spcPct val="0"/>
              </a:spcBef>
              <a:spcAft>
                <a:spcPct val="0"/>
              </a:spcAft>
              <a:defRPr sz="2800">
                <a:solidFill>
                  <a:schemeClr val="accent2"/>
                </a:solidFill>
                <a:latin typeface="楷体_GB2312" pitchFamily="49" charset="-122"/>
                <a:ea typeface="楷体_GB2312" pitchFamily="49" charset="-122"/>
              </a:defRPr>
            </a:lvl6pPr>
            <a:lvl7pPr marL="2971800" indent="-228600" algn="ctr" eaLnBrk="0" fontAlgn="base" hangingPunct="0">
              <a:lnSpc>
                <a:spcPct val="150000"/>
              </a:lnSpc>
              <a:spcBef>
                <a:spcPct val="0"/>
              </a:spcBef>
              <a:spcAft>
                <a:spcPct val="0"/>
              </a:spcAft>
              <a:defRPr sz="2800">
                <a:solidFill>
                  <a:schemeClr val="accent2"/>
                </a:solidFill>
                <a:latin typeface="楷体_GB2312" pitchFamily="49" charset="-122"/>
                <a:ea typeface="楷体_GB2312" pitchFamily="49" charset="-122"/>
              </a:defRPr>
            </a:lvl7pPr>
            <a:lvl8pPr marL="3429000" indent="-228600" algn="ctr" eaLnBrk="0" fontAlgn="base" hangingPunct="0">
              <a:lnSpc>
                <a:spcPct val="150000"/>
              </a:lnSpc>
              <a:spcBef>
                <a:spcPct val="0"/>
              </a:spcBef>
              <a:spcAft>
                <a:spcPct val="0"/>
              </a:spcAft>
              <a:defRPr sz="2800">
                <a:solidFill>
                  <a:schemeClr val="accent2"/>
                </a:solidFill>
                <a:latin typeface="楷体_GB2312" pitchFamily="49" charset="-122"/>
                <a:ea typeface="楷体_GB2312" pitchFamily="49" charset="-122"/>
              </a:defRPr>
            </a:lvl8pPr>
            <a:lvl9pPr marL="3886200" indent="-228600" algn="ctr" eaLnBrk="0" fontAlgn="base" hangingPunct="0">
              <a:lnSpc>
                <a:spcPct val="150000"/>
              </a:lnSpc>
              <a:spcBef>
                <a:spcPct val="0"/>
              </a:spcBef>
              <a:spcAft>
                <a:spcPct val="0"/>
              </a:spcAft>
              <a:defRPr sz="2800">
                <a:solidFill>
                  <a:schemeClr val="accent2"/>
                </a:solidFill>
                <a:latin typeface="楷体_GB2312" pitchFamily="49" charset="-122"/>
                <a:ea typeface="楷体_GB2312" pitchFamily="49" charset="-122"/>
              </a:defRPr>
            </a:lvl9pPr>
          </a:lstStyle>
          <a:p>
            <a:pPr algn="ctr"/>
            <a:r>
              <a:rPr lang="zh-CN" altLang="en-US" sz="2000" b="1" smtClean="0">
                <a:solidFill>
                  <a:schemeClr val="tx1"/>
                </a:solidFill>
                <a:latin typeface="微软雅黑" pitchFamily="34" charset="-122"/>
                <a:ea typeface="微软雅黑" pitchFamily="34" charset="-122"/>
              </a:rPr>
              <a:t>      国开行生源地信用助学贷款优点</a:t>
            </a:r>
            <a:endParaRPr lang="en-US" altLang="zh-CN" sz="2000" b="1" smtClean="0">
              <a:solidFill>
                <a:schemeClr val="tx1"/>
              </a:solidFill>
              <a:latin typeface="微软雅黑" pitchFamily="34" charset="-122"/>
              <a:ea typeface="微软雅黑" pitchFamily="34" charset="-122"/>
            </a:endParaRPr>
          </a:p>
          <a:p>
            <a:pPr marL="285750" indent="-285750" algn="just">
              <a:buClr>
                <a:schemeClr val="tx2">
                  <a:lumMod val="60000"/>
                  <a:lumOff val="40000"/>
                </a:schemeClr>
              </a:buClr>
              <a:buFont typeface="Wingdings" panose="05000000000000000000" pitchFamily="2" charset="2"/>
              <a:buChar char="p"/>
            </a:pPr>
            <a:r>
              <a:rPr lang="zh-CN" altLang="en-US" sz="1800" smtClean="0">
                <a:solidFill>
                  <a:srgbClr val="FF0000"/>
                </a:solidFill>
                <a:latin typeface="微软雅黑" pitchFamily="34" charset="-122"/>
                <a:ea typeface="微软雅黑" pitchFamily="34" charset="-122"/>
              </a:rPr>
              <a:t>纯信用贷款，无需抵押或担保；</a:t>
            </a:r>
            <a:endParaRPr lang="en-US" altLang="zh-CN" sz="1800" smtClean="0">
              <a:solidFill>
                <a:srgbClr val="FF0000"/>
              </a:solidFill>
              <a:latin typeface="微软雅黑" pitchFamily="34" charset="-122"/>
              <a:ea typeface="微软雅黑" pitchFamily="34" charset="-122"/>
            </a:endParaRPr>
          </a:p>
          <a:p>
            <a:pPr marL="285750" indent="-285750" algn="just">
              <a:buClr>
                <a:schemeClr val="tx2">
                  <a:lumMod val="60000"/>
                  <a:lumOff val="40000"/>
                </a:schemeClr>
              </a:buClr>
              <a:buFont typeface="Wingdings" panose="05000000000000000000" pitchFamily="2" charset="2"/>
              <a:buChar char="p"/>
            </a:pPr>
            <a:r>
              <a:rPr lang="zh-CN" altLang="en-US" sz="1800" smtClean="0">
                <a:solidFill>
                  <a:srgbClr val="FF0000"/>
                </a:solidFill>
                <a:latin typeface="微软雅黑" pitchFamily="34" charset="-122"/>
                <a:ea typeface="微软雅黑" pitchFamily="34" charset="-122"/>
              </a:rPr>
              <a:t>贷款年限长，最长</a:t>
            </a:r>
            <a:r>
              <a:rPr lang="en-US" altLang="zh-CN" sz="1800" smtClean="0">
                <a:solidFill>
                  <a:srgbClr val="FF0000"/>
                </a:solidFill>
                <a:latin typeface="微软雅黑" pitchFamily="34" charset="-122"/>
                <a:ea typeface="微软雅黑" pitchFamily="34" charset="-122"/>
              </a:rPr>
              <a:t>20</a:t>
            </a:r>
            <a:r>
              <a:rPr lang="zh-CN" altLang="en-US" sz="1800" smtClean="0">
                <a:solidFill>
                  <a:srgbClr val="FF0000"/>
                </a:solidFill>
                <a:latin typeface="微软雅黑" pitchFamily="34" charset="-122"/>
                <a:ea typeface="微软雅黑" pitchFamily="34" charset="-122"/>
              </a:rPr>
              <a:t>年；</a:t>
            </a:r>
            <a:endParaRPr lang="en-US" altLang="zh-CN" sz="1800" smtClean="0">
              <a:solidFill>
                <a:srgbClr val="FF0000"/>
              </a:solidFill>
              <a:latin typeface="微软雅黑" pitchFamily="34" charset="-122"/>
              <a:ea typeface="微软雅黑" pitchFamily="34" charset="-122"/>
            </a:endParaRPr>
          </a:p>
          <a:p>
            <a:pPr marL="285750" indent="-285750" algn="just">
              <a:buClr>
                <a:schemeClr val="tx2">
                  <a:lumMod val="60000"/>
                  <a:lumOff val="40000"/>
                </a:schemeClr>
              </a:buClr>
              <a:buFont typeface="Wingdings" panose="05000000000000000000" pitchFamily="2" charset="2"/>
              <a:buChar char="p"/>
            </a:pPr>
            <a:r>
              <a:rPr lang="zh-CN" altLang="en-US" sz="1800" smtClean="0">
                <a:solidFill>
                  <a:srgbClr val="FF0000"/>
                </a:solidFill>
                <a:latin typeface="微软雅黑" pitchFamily="34" charset="-122"/>
                <a:ea typeface="微软雅黑" pitchFamily="34" charset="-122"/>
              </a:rPr>
              <a:t>准备好相关资料后一次就能办理完成，不用多次往返；</a:t>
            </a:r>
            <a:endParaRPr lang="en-US" altLang="zh-CN" sz="1800" smtClean="0">
              <a:solidFill>
                <a:srgbClr val="FF0000"/>
              </a:solidFill>
              <a:latin typeface="微软雅黑" pitchFamily="34" charset="-122"/>
              <a:ea typeface="微软雅黑" pitchFamily="34" charset="-122"/>
            </a:endParaRPr>
          </a:p>
          <a:p>
            <a:pPr marL="285750" indent="-285750" algn="just">
              <a:buClr>
                <a:schemeClr val="tx2">
                  <a:lumMod val="60000"/>
                  <a:lumOff val="40000"/>
                </a:schemeClr>
              </a:buClr>
              <a:buFont typeface="Wingdings" panose="05000000000000000000" pitchFamily="2" charset="2"/>
              <a:buChar char="p"/>
            </a:pPr>
            <a:r>
              <a:rPr lang="zh-CN" altLang="en-US" sz="1800" smtClean="0">
                <a:solidFill>
                  <a:srgbClr val="FF0000"/>
                </a:solidFill>
                <a:latin typeface="微软雅黑" pitchFamily="34" charset="-122"/>
                <a:ea typeface="微软雅黑" pitchFamily="34" charset="-122"/>
              </a:rPr>
              <a:t>续贷更方便，</a:t>
            </a:r>
            <a:r>
              <a:rPr lang="en-US" altLang="zh-CN" sz="1800" smtClean="0">
                <a:solidFill>
                  <a:srgbClr val="FF0000"/>
                </a:solidFill>
                <a:latin typeface="微软雅黑" pitchFamily="34" charset="-122"/>
                <a:ea typeface="微软雅黑" pitchFamily="34" charset="-122"/>
              </a:rPr>
              <a:t>1</a:t>
            </a:r>
            <a:r>
              <a:rPr lang="zh-CN" altLang="en-US" sz="1800" smtClean="0">
                <a:solidFill>
                  <a:srgbClr val="FF0000"/>
                </a:solidFill>
                <a:latin typeface="微软雅黑" pitchFamily="34" charset="-122"/>
                <a:ea typeface="微软雅黑" pitchFamily="34" charset="-122"/>
              </a:rPr>
              <a:t>人到场即可办理（借款人或共同借款人）；</a:t>
            </a:r>
            <a:endParaRPr lang="en-US" altLang="zh-CN" sz="1800" smtClean="0">
              <a:solidFill>
                <a:srgbClr val="FF0000"/>
              </a:solidFill>
              <a:latin typeface="微软雅黑" pitchFamily="34" charset="-122"/>
              <a:ea typeface="微软雅黑" pitchFamily="34" charset="-122"/>
            </a:endParaRPr>
          </a:p>
          <a:p>
            <a:pPr marL="285750" indent="-285750" algn="just">
              <a:buClr>
                <a:schemeClr val="tx2">
                  <a:lumMod val="60000"/>
                  <a:lumOff val="40000"/>
                </a:schemeClr>
              </a:buClr>
              <a:buFont typeface="Wingdings" panose="05000000000000000000" pitchFamily="2" charset="2"/>
              <a:buChar char="p"/>
            </a:pPr>
            <a:r>
              <a:rPr lang="zh-CN" altLang="en-US" sz="1800" smtClean="0">
                <a:solidFill>
                  <a:srgbClr val="FF0000"/>
                </a:solidFill>
                <a:latin typeface="微软雅黑" pitchFamily="34" charset="-122"/>
                <a:ea typeface="微软雅黑" pitchFamily="34" charset="-122"/>
              </a:rPr>
              <a:t>全国统一客服电话</a:t>
            </a:r>
            <a:r>
              <a:rPr lang="en-US" altLang="zh-CN" sz="1800" smtClean="0">
                <a:solidFill>
                  <a:srgbClr val="FF0000"/>
                </a:solidFill>
                <a:latin typeface="微软雅黑" pitchFamily="34" charset="-122"/>
                <a:ea typeface="微软雅黑" pitchFamily="34" charset="-122"/>
              </a:rPr>
              <a:t>95593</a:t>
            </a:r>
            <a:r>
              <a:rPr lang="zh-CN" altLang="en-US" sz="1800" smtClean="0">
                <a:solidFill>
                  <a:srgbClr val="FF0000"/>
                </a:solidFill>
                <a:latin typeface="微软雅黑" pitchFamily="34" charset="-122"/>
                <a:ea typeface="微软雅黑" pitchFamily="34" charset="-122"/>
              </a:rPr>
              <a:t>支持保障；</a:t>
            </a:r>
            <a:endParaRPr lang="en-US" altLang="zh-CN" sz="1800" smtClean="0">
              <a:solidFill>
                <a:srgbClr val="FF0000"/>
              </a:solidFill>
              <a:latin typeface="微软雅黑" pitchFamily="34" charset="-122"/>
              <a:ea typeface="微软雅黑" pitchFamily="34" charset="-122"/>
            </a:endParaRPr>
          </a:p>
          <a:p>
            <a:pPr marL="285750" indent="-285750" algn="just">
              <a:buClr>
                <a:schemeClr val="tx2">
                  <a:lumMod val="60000"/>
                  <a:lumOff val="40000"/>
                </a:schemeClr>
              </a:buClr>
              <a:buFont typeface="Wingdings" panose="05000000000000000000" pitchFamily="2" charset="2"/>
              <a:buChar char="p"/>
            </a:pPr>
            <a:r>
              <a:rPr lang="zh-CN" altLang="en-US" sz="1800" smtClean="0">
                <a:solidFill>
                  <a:srgbClr val="FF0000"/>
                </a:solidFill>
                <a:latin typeface="微软雅黑" pitchFamily="34" charset="-122"/>
                <a:ea typeface="微软雅黑" pitchFamily="34" charset="-122"/>
              </a:rPr>
              <a:t>通过支付宝账户发放和回收贷款，使用方便无手续费，足不出户就能办理提现和还款等手续。</a:t>
            </a:r>
            <a:endParaRPr lang="zh-CN" altLang="en-US" sz="18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3006779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a:xfrm>
            <a:off x="9347200" y="0"/>
            <a:ext cx="2844800" cy="365125"/>
          </a:xfrm>
        </p:spPr>
        <p:txBody>
          <a:bodyPr/>
          <a:lstStyle/>
          <a:p>
            <a:pPr>
              <a:defRPr/>
            </a:pPr>
            <a:fld id="{50A7D6EC-BC01-493E-9D1E-6C7A7B16C25B}" type="slidenum">
              <a:rPr lang="zh-CN" altLang="en-US" smtClean="0"/>
              <a:pPr>
                <a:defRPr/>
              </a:pPr>
              <a:t>6</a:t>
            </a:fld>
            <a:endParaRPr lang="zh-CN" altLang="en-US" sz="1800">
              <a:solidFill>
                <a:schemeClr val="tx1"/>
              </a:solidFill>
              <a:latin typeface="Arial" pitchFamily="34" charset="0"/>
              <a:ea typeface="+mn-ea"/>
            </a:endParaRPr>
          </a:p>
        </p:txBody>
      </p:sp>
      <p:sp>
        <p:nvSpPr>
          <p:cNvPr id="322" name="矩形 7"/>
          <p:cNvSpPr>
            <a:spLocks noChangeArrowheads="1"/>
          </p:cNvSpPr>
          <p:nvPr/>
        </p:nvSpPr>
        <p:spPr bwMode="auto">
          <a:xfrm>
            <a:off x="452437" y="288925"/>
            <a:ext cx="7154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a:solidFill>
                  <a:srgbClr val="C00000"/>
                </a:solidFill>
                <a:latin typeface="微软雅黑" pitchFamily="34" charset="-122"/>
                <a:ea typeface="微软雅黑" pitchFamily="34" charset="-122"/>
                <a:sym typeface="微软雅黑" pitchFamily="34" charset="-122"/>
              </a:rPr>
              <a:t>二</a:t>
            </a:r>
            <a:r>
              <a:rPr lang="zh-CN" altLang="en-US" sz="2800" b="1" smtClean="0">
                <a:solidFill>
                  <a:srgbClr val="C00000"/>
                </a:solidFill>
                <a:latin typeface="微软雅黑" pitchFamily="34" charset="-122"/>
                <a:ea typeface="微软雅黑" pitchFamily="34" charset="-122"/>
                <a:sym typeface="微软雅黑" pitchFamily="34" charset="-122"/>
              </a:rPr>
              <a:t>、开发银行助学</a:t>
            </a:r>
            <a:r>
              <a:rPr lang="zh-CN" altLang="en-US" sz="2800" b="1">
                <a:solidFill>
                  <a:srgbClr val="C00000"/>
                </a:solidFill>
                <a:latin typeface="微软雅黑" pitchFamily="34" charset="-122"/>
                <a:ea typeface="微软雅黑" pitchFamily="34" charset="-122"/>
                <a:sym typeface="微软雅黑" pitchFamily="34" charset="-122"/>
              </a:rPr>
              <a:t>贷款业务</a:t>
            </a:r>
            <a:r>
              <a:rPr lang="zh-CN" altLang="en-US" sz="2800" b="1" smtClean="0">
                <a:solidFill>
                  <a:srgbClr val="C00000"/>
                </a:solidFill>
                <a:latin typeface="微软雅黑" pitchFamily="34" charset="-122"/>
                <a:ea typeface="微软雅黑" pitchFamily="34" charset="-122"/>
                <a:sym typeface="微软雅黑" pitchFamily="34" charset="-122"/>
              </a:rPr>
              <a:t>简介（河</a:t>
            </a:r>
            <a:r>
              <a:rPr lang="zh-CN" altLang="en-US" sz="2800" b="1" smtClean="0">
                <a:solidFill>
                  <a:srgbClr val="C00000"/>
                </a:solidFill>
                <a:latin typeface="微软雅黑" pitchFamily="34" charset="-122"/>
                <a:ea typeface="微软雅黑" pitchFamily="34" charset="-122"/>
                <a:sym typeface="微软雅黑" pitchFamily="34" charset="-122"/>
              </a:rPr>
              <a:t>北分</a:t>
            </a:r>
            <a:r>
              <a:rPr lang="zh-CN" altLang="en-US" sz="2800" b="1" smtClean="0">
                <a:solidFill>
                  <a:srgbClr val="C00000"/>
                </a:solidFill>
                <a:latin typeface="微软雅黑" pitchFamily="34" charset="-122"/>
                <a:ea typeface="微软雅黑" pitchFamily="34" charset="-122"/>
                <a:sym typeface="微软雅黑" pitchFamily="34" charset="-122"/>
              </a:rPr>
              <a:t>行）</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324" name="页脚占位符 2"/>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国家开发银行河北省分行</a:t>
            </a:r>
            <a:endParaRPr lang="zh-CN" altLang="en-US" dirty="0" smtClean="0">
              <a:latin typeface="Arial" pitchFamily="34" charset="0"/>
            </a:endParaRPr>
          </a:p>
        </p:txBody>
      </p:sp>
      <p:sp>
        <p:nvSpPr>
          <p:cNvPr id="325"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27" name="组合 326"/>
          <p:cNvGrpSpPr/>
          <p:nvPr/>
        </p:nvGrpSpPr>
        <p:grpSpPr>
          <a:xfrm>
            <a:off x="699534" y="1988840"/>
            <a:ext cx="1801799" cy="2596546"/>
            <a:chOff x="6741354" y="752804"/>
            <a:chExt cx="1136165" cy="1573665"/>
          </a:xfrm>
        </p:grpSpPr>
        <p:sp>
          <p:nvSpPr>
            <p:cNvPr id="335" name="Freeform 19"/>
            <p:cNvSpPr>
              <a:spLocks noChangeAspect="1"/>
            </p:cNvSpPr>
            <p:nvPr/>
          </p:nvSpPr>
          <p:spPr bwMode="auto">
            <a:xfrm>
              <a:off x="6741354" y="752804"/>
              <a:ext cx="1136165" cy="1573665"/>
            </a:xfrm>
            <a:custGeom>
              <a:avLst/>
              <a:gdLst>
                <a:gd name="T0" fmla="*/ 2147483647 w 378"/>
                <a:gd name="T1" fmla="*/ 2147483647 h 453"/>
                <a:gd name="T2" fmla="*/ 2147483647 w 378"/>
                <a:gd name="T3" fmla="*/ 2147483647 h 453"/>
                <a:gd name="T4" fmla="*/ 2147483647 w 378"/>
                <a:gd name="T5" fmla="*/ 2147483647 h 453"/>
                <a:gd name="T6" fmla="*/ 2147483647 w 378"/>
                <a:gd name="T7" fmla="*/ 2147483647 h 453"/>
                <a:gd name="T8" fmla="*/ 2147483647 w 378"/>
                <a:gd name="T9" fmla="*/ 2147483647 h 453"/>
                <a:gd name="T10" fmla="*/ 2147483647 w 378"/>
                <a:gd name="T11" fmla="*/ 2147483647 h 453"/>
                <a:gd name="T12" fmla="*/ 2147483647 w 378"/>
                <a:gd name="T13" fmla="*/ 2147483647 h 453"/>
                <a:gd name="T14" fmla="*/ 2147483647 w 378"/>
                <a:gd name="T15" fmla="*/ 2147483647 h 453"/>
                <a:gd name="T16" fmla="*/ 2147483647 w 378"/>
                <a:gd name="T17" fmla="*/ 2147483647 h 453"/>
                <a:gd name="T18" fmla="*/ 2147483647 w 378"/>
                <a:gd name="T19" fmla="*/ 2147483647 h 453"/>
                <a:gd name="T20" fmla="*/ 2147483647 w 378"/>
                <a:gd name="T21" fmla="*/ 2147483647 h 453"/>
                <a:gd name="T22" fmla="*/ 2147483647 w 378"/>
                <a:gd name="T23" fmla="*/ 2147483647 h 453"/>
                <a:gd name="T24" fmla="*/ 2147483647 w 378"/>
                <a:gd name="T25" fmla="*/ 2147483647 h 453"/>
                <a:gd name="T26" fmla="*/ 2147483647 w 378"/>
                <a:gd name="T27" fmla="*/ 2147483647 h 453"/>
                <a:gd name="T28" fmla="*/ 2147483647 w 378"/>
                <a:gd name="T29" fmla="*/ 2147483647 h 453"/>
                <a:gd name="T30" fmla="*/ 2147483647 w 378"/>
                <a:gd name="T31" fmla="*/ 2147483647 h 453"/>
                <a:gd name="T32" fmla="*/ 2147483647 w 378"/>
                <a:gd name="T33" fmla="*/ 2147483647 h 453"/>
                <a:gd name="T34" fmla="*/ 2147483647 w 378"/>
                <a:gd name="T35" fmla="*/ 2147483647 h 453"/>
                <a:gd name="T36" fmla="*/ 2147483647 w 378"/>
                <a:gd name="T37" fmla="*/ 2147483647 h 453"/>
                <a:gd name="T38" fmla="*/ 2147483647 w 378"/>
                <a:gd name="T39" fmla="*/ 2147483647 h 453"/>
                <a:gd name="T40" fmla="*/ 2147483647 w 378"/>
                <a:gd name="T41" fmla="*/ 0 h 453"/>
                <a:gd name="T42" fmla="*/ 2147483647 w 378"/>
                <a:gd name="T43" fmla="*/ 2147483647 h 453"/>
                <a:gd name="T44" fmla="*/ 2147483647 w 378"/>
                <a:gd name="T45" fmla="*/ 2147483647 h 453"/>
                <a:gd name="T46" fmla="*/ 2147483647 w 378"/>
                <a:gd name="T47" fmla="*/ 2147483647 h 453"/>
                <a:gd name="T48" fmla="*/ 2147483647 w 378"/>
                <a:gd name="T49" fmla="*/ 2147483647 h 453"/>
                <a:gd name="T50" fmla="*/ 2147483647 w 378"/>
                <a:gd name="T51" fmla="*/ 2147483647 h 453"/>
                <a:gd name="T52" fmla="*/ 2147483647 w 378"/>
                <a:gd name="T53" fmla="*/ 2147483647 h 453"/>
                <a:gd name="T54" fmla="*/ 2147483647 w 378"/>
                <a:gd name="T55" fmla="*/ 2147483647 h 453"/>
                <a:gd name="T56" fmla="*/ 2147483647 w 378"/>
                <a:gd name="T57" fmla="*/ 2147483647 h 453"/>
                <a:gd name="T58" fmla="*/ 2147483647 w 378"/>
                <a:gd name="T59" fmla="*/ 2147483647 h 453"/>
                <a:gd name="T60" fmla="*/ 2147483647 w 378"/>
                <a:gd name="T61" fmla="*/ 2147483647 h 453"/>
                <a:gd name="T62" fmla="*/ 2147483647 w 378"/>
                <a:gd name="T63" fmla="*/ 2147483647 h 453"/>
                <a:gd name="T64" fmla="*/ 2147483647 w 378"/>
                <a:gd name="T65" fmla="*/ 2147483647 h 453"/>
                <a:gd name="T66" fmla="*/ 2147483647 w 378"/>
                <a:gd name="T67" fmla="*/ 2147483647 h 453"/>
                <a:gd name="T68" fmla="*/ 2147483647 w 378"/>
                <a:gd name="T69" fmla="*/ 2147483647 h 453"/>
                <a:gd name="T70" fmla="*/ 2147483647 w 378"/>
                <a:gd name="T71" fmla="*/ 2147483647 h 453"/>
                <a:gd name="T72" fmla="*/ 2147483647 w 378"/>
                <a:gd name="T73" fmla="*/ 2147483647 h 4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8"/>
                <a:gd name="T112" fmla="*/ 0 h 453"/>
                <a:gd name="T113" fmla="*/ 378 w 378"/>
                <a:gd name="T114" fmla="*/ 453 h 4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8" h="453">
                  <a:moveTo>
                    <a:pt x="147" y="445"/>
                  </a:moveTo>
                  <a:lnTo>
                    <a:pt x="150" y="437"/>
                  </a:lnTo>
                  <a:lnTo>
                    <a:pt x="140" y="421"/>
                  </a:lnTo>
                  <a:lnTo>
                    <a:pt x="180" y="353"/>
                  </a:lnTo>
                  <a:lnTo>
                    <a:pt x="222" y="322"/>
                  </a:lnTo>
                  <a:lnTo>
                    <a:pt x="249" y="316"/>
                  </a:lnTo>
                  <a:lnTo>
                    <a:pt x="279" y="287"/>
                  </a:lnTo>
                  <a:lnTo>
                    <a:pt x="267" y="280"/>
                  </a:lnTo>
                  <a:lnTo>
                    <a:pt x="256" y="259"/>
                  </a:lnTo>
                  <a:lnTo>
                    <a:pt x="236" y="269"/>
                  </a:lnTo>
                  <a:lnTo>
                    <a:pt x="200" y="259"/>
                  </a:lnTo>
                  <a:lnTo>
                    <a:pt x="200" y="253"/>
                  </a:lnTo>
                  <a:lnTo>
                    <a:pt x="200" y="202"/>
                  </a:lnTo>
                  <a:lnTo>
                    <a:pt x="180" y="208"/>
                  </a:lnTo>
                  <a:lnTo>
                    <a:pt x="168" y="217"/>
                  </a:lnTo>
                  <a:lnTo>
                    <a:pt x="147" y="211"/>
                  </a:lnTo>
                  <a:lnTo>
                    <a:pt x="112" y="217"/>
                  </a:lnTo>
                  <a:lnTo>
                    <a:pt x="109" y="206"/>
                  </a:lnTo>
                  <a:lnTo>
                    <a:pt x="112" y="183"/>
                  </a:lnTo>
                  <a:lnTo>
                    <a:pt x="136" y="161"/>
                  </a:lnTo>
                  <a:lnTo>
                    <a:pt x="143" y="132"/>
                  </a:lnTo>
                  <a:lnTo>
                    <a:pt x="166" y="113"/>
                  </a:lnTo>
                  <a:lnTo>
                    <a:pt x="207" y="132"/>
                  </a:lnTo>
                  <a:lnTo>
                    <a:pt x="218" y="132"/>
                  </a:lnTo>
                  <a:lnTo>
                    <a:pt x="225" y="157"/>
                  </a:lnTo>
                  <a:lnTo>
                    <a:pt x="236" y="164"/>
                  </a:lnTo>
                  <a:lnTo>
                    <a:pt x="245" y="180"/>
                  </a:lnTo>
                  <a:lnTo>
                    <a:pt x="240" y="189"/>
                  </a:lnTo>
                  <a:lnTo>
                    <a:pt x="267" y="206"/>
                  </a:lnTo>
                  <a:lnTo>
                    <a:pt x="271" y="217"/>
                  </a:lnTo>
                  <a:lnTo>
                    <a:pt x="289" y="224"/>
                  </a:lnTo>
                  <a:lnTo>
                    <a:pt x="342" y="202"/>
                  </a:lnTo>
                  <a:lnTo>
                    <a:pt x="342" y="186"/>
                  </a:lnTo>
                  <a:lnTo>
                    <a:pt x="377" y="147"/>
                  </a:lnTo>
                  <a:lnTo>
                    <a:pt x="354" y="122"/>
                  </a:lnTo>
                  <a:lnTo>
                    <a:pt x="335" y="122"/>
                  </a:lnTo>
                  <a:lnTo>
                    <a:pt x="306" y="104"/>
                  </a:lnTo>
                  <a:lnTo>
                    <a:pt x="316" y="79"/>
                  </a:lnTo>
                  <a:lnTo>
                    <a:pt x="271" y="75"/>
                  </a:lnTo>
                  <a:lnTo>
                    <a:pt x="249" y="49"/>
                  </a:lnTo>
                  <a:lnTo>
                    <a:pt x="253" y="34"/>
                  </a:lnTo>
                  <a:lnTo>
                    <a:pt x="210" y="0"/>
                  </a:lnTo>
                  <a:lnTo>
                    <a:pt x="188" y="10"/>
                  </a:lnTo>
                  <a:lnTo>
                    <a:pt x="166" y="28"/>
                  </a:lnTo>
                  <a:lnTo>
                    <a:pt x="173" y="41"/>
                  </a:lnTo>
                  <a:lnTo>
                    <a:pt x="166" y="49"/>
                  </a:lnTo>
                  <a:lnTo>
                    <a:pt x="136" y="49"/>
                  </a:lnTo>
                  <a:lnTo>
                    <a:pt x="121" y="63"/>
                  </a:lnTo>
                  <a:lnTo>
                    <a:pt x="109" y="57"/>
                  </a:lnTo>
                  <a:lnTo>
                    <a:pt x="97" y="69"/>
                  </a:lnTo>
                  <a:lnTo>
                    <a:pt x="67" y="88"/>
                  </a:lnTo>
                  <a:lnTo>
                    <a:pt x="55" y="79"/>
                  </a:lnTo>
                  <a:lnTo>
                    <a:pt x="55" y="53"/>
                  </a:lnTo>
                  <a:lnTo>
                    <a:pt x="45" y="49"/>
                  </a:lnTo>
                  <a:lnTo>
                    <a:pt x="26" y="57"/>
                  </a:lnTo>
                  <a:lnTo>
                    <a:pt x="8" y="91"/>
                  </a:lnTo>
                  <a:lnTo>
                    <a:pt x="0" y="126"/>
                  </a:lnTo>
                  <a:lnTo>
                    <a:pt x="22" y="157"/>
                  </a:lnTo>
                  <a:lnTo>
                    <a:pt x="45" y="174"/>
                  </a:lnTo>
                  <a:lnTo>
                    <a:pt x="45" y="202"/>
                  </a:lnTo>
                  <a:lnTo>
                    <a:pt x="55" y="224"/>
                  </a:lnTo>
                  <a:lnTo>
                    <a:pt x="52" y="249"/>
                  </a:lnTo>
                  <a:lnTo>
                    <a:pt x="17" y="265"/>
                  </a:lnTo>
                  <a:lnTo>
                    <a:pt x="8" y="307"/>
                  </a:lnTo>
                  <a:lnTo>
                    <a:pt x="30" y="329"/>
                  </a:lnTo>
                  <a:lnTo>
                    <a:pt x="48" y="360"/>
                  </a:lnTo>
                  <a:lnTo>
                    <a:pt x="37" y="376"/>
                  </a:lnTo>
                  <a:lnTo>
                    <a:pt x="34" y="396"/>
                  </a:lnTo>
                  <a:lnTo>
                    <a:pt x="22" y="411"/>
                  </a:lnTo>
                  <a:lnTo>
                    <a:pt x="17" y="427"/>
                  </a:lnTo>
                  <a:lnTo>
                    <a:pt x="34" y="442"/>
                  </a:lnTo>
                  <a:lnTo>
                    <a:pt x="109" y="452"/>
                  </a:lnTo>
                  <a:lnTo>
                    <a:pt x="136" y="442"/>
                  </a:lnTo>
                  <a:lnTo>
                    <a:pt x="147" y="445"/>
                  </a:lnTo>
                </a:path>
              </a:pathLst>
            </a:custGeom>
            <a:solidFill>
              <a:srgbClr val="99CCFF"/>
            </a:solidFill>
            <a:ln w="15875" cap="rnd" cmpd="sng">
              <a:solidFill>
                <a:srgbClr val="808080"/>
              </a:solidFill>
              <a:prstDash val="solid"/>
              <a:round/>
              <a:headEnd type="none" w="sm" len="sm"/>
              <a:tailEnd type="none" w="sm" len="sm"/>
            </a:ln>
            <a:extLst/>
          </p:spPr>
          <p:txBody>
            <a:bodyPr/>
            <a:lstStyle/>
            <a:p>
              <a:endParaRPr lang="zh-CN" altLang="en-US"/>
            </a:p>
          </p:txBody>
        </p:sp>
        <p:sp>
          <p:nvSpPr>
            <p:cNvPr id="336" name="Text Box 89"/>
            <p:cNvSpPr txBox="1">
              <a:spLocks noChangeArrowheads="1"/>
            </p:cNvSpPr>
            <p:nvPr/>
          </p:nvSpPr>
          <p:spPr bwMode="auto">
            <a:xfrm>
              <a:off x="6971589" y="1256797"/>
              <a:ext cx="4049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cap="rnd" algn="ctr">
                  <a:solidFill>
                    <a:srgbClr val="000000"/>
                  </a:solidFill>
                  <a:miter lim="800000"/>
                  <a:headEnd/>
                  <a:tailEnd/>
                </a14:hiddenLine>
              </a:ext>
            </a:extLst>
          </p:spPr>
          <p:txBody>
            <a:bodyPr wrap="square">
              <a:spAutoFit/>
            </a:bodyPr>
            <a:lstStyle>
              <a:lvl1pPr algn="l">
                <a:spcBef>
                  <a:spcPct val="0"/>
                </a:spcBef>
                <a:defRPr sz="2400">
                  <a:solidFill>
                    <a:schemeClr val="tx1"/>
                  </a:solidFill>
                  <a:latin typeface="Arial" pitchFamily="34" charset="0"/>
                </a:defRPr>
              </a:lvl1pPr>
              <a:lvl2pPr marL="742950" indent="-285750" algn="l">
                <a:spcBef>
                  <a:spcPct val="0"/>
                </a:spcBef>
                <a:defRPr sz="2400">
                  <a:solidFill>
                    <a:schemeClr val="tx1"/>
                  </a:solidFill>
                  <a:latin typeface="Arial" pitchFamily="34" charset="0"/>
                </a:defRPr>
              </a:lvl2pPr>
              <a:lvl3pPr marL="1143000" indent="-228600" algn="l">
                <a:spcBef>
                  <a:spcPct val="0"/>
                </a:spcBef>
                <a:defRPr sz="2400">
                  <a:solidFill>
                    <a:schemeClr val="tx1"/>
                  </a:solidFill>
                  <a:latin typeface="Arial" pitchFamily="34" charset="0"/>
                </a:defRPr>
              </a:lvl3pPr>
              <a:lvl4pPr marL="1600200" indent="-228600" algn="l">
                <a:spcBef>
                  <a:spcPct val="0"/>
                </a:spcBef>
                <a:defRPr sz="2400">
                  <a:solidFill>
                    <a:schemeClr val="tx1"/>
                  </a:solidFill>
                  <a:latin typeface="Arial" pitchFamily="34" charset="0"/>
                </a:defRPr>
              </a:lvl4pPr>
              <a:lvl5pPr marL="2057400" indent="-228600" algn="l">
                <a:spcBef>
                  <a:spcPct val="0"/>
                </a:spcBef>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buClrTx/>
                <a:buSzTx/>
                <a:buFontTx/>
                <a:buNone/>
              </a:pPr>
              <a:r>
                <a:rPr lang="zh-CN" altLang="en-US" sz="1400" b="1" dirty="0" smtClean="0">
                  <a:latin typeface="微软雅黑" pitchFamily="34" charset="-122"/>
                  <a:ea typeface="微软雅黑" pitchFamily="34" charset="-122"/>
                </a:rPr>
                <a:t>河北</a:t>
              </a:r>
              <a:endParaRPr lang="zh-CN" altLang="en-US" sz="1400" b="1" dirty="0">
                <a:latin typeface="微软雅黑" pitchFamily="34" charset="-122"/>
                <a:ea typeface="微软雅黑" pitchFamily="34" charset="-122"/>
              </a:endParaRPr>
            </a:p>
          </p:txBody>
        </p:sp>
      </p:grpSp>
      <p:sp>
        <p:nvSpPr>
          <p:cNvPr id="337" name="文本框 30"/>
          <p:cNvSpPr>
            <a:spLocks noChangeArrowheads="1"/>
          </p:cNvSpPr>
          <p:nvPr/>
        </p:nvSpPr>
        <p:spPr bwMode="auto">
          <a:xfrm>
            <a:off x="2494806" y="1052736"/>
            <a:ext cx="816055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buFont typeface="Wingdings" pitchFamily="2" charset="2"/>
              <a:buChar char="l"/>
            </a:pPr>
            <a:r>
              <a:rPr lang="zh-CN" altLang="en-US" sz="2000" dirty="0">
                <a:latin typeface="微软雅黑" pitchFamily="34" charset="-122"/>
                <a:ea typeface="微软雅黑" pitchFamily="34" charset="-122"/>
              </a:rPr>
              <a:t>我行从</a:t>
            </a:r>
            <a:r>
              <a:rPr lang="en-US" altLang="zh-CN" sz="2000" dirty="0">
                <a:latin typeface="微软雅黑" pitchFamily="34" charset="-122"/>
                <a:ea typeface="微软雅黑" pitchFamily="34" charset="-122"/>
              </a:rPr>
              <a:t>2007</a:t>
            </a:r>
            <a:r>
              <a:rPr lang="zh-CN" altLang="en-US" sz="2000" dirty="0">
                <a:latin typeface="微软雅黑" pitchFamily="34" charset="-122"/>
                <a:ea typeface="微软雅黑" pitchFamily="34" charset="-122"/>
              </a:rPr>
              <a:t>年开始在河北省开办校园地助学贷款，</a:t>
            </a:r>
            <a:r>
              <a:rPr lang="zh-CN" altLang="en-US" sz="2000">
                <a:latin typeface="微软雅黑" pitchFamily="34" charset="-122"/>
                <a:ea typeface="微软雅黑" pitchFamily="34" charset="-122"/>
              </a:rPr>
              <a:t>截至</a:t>
            </a:r>
            <a:r>
              <a:rPr lang="en-US" altLang="zh-CN" sz="2000">
                <a:latin typeface="微软雅黑" pitchFamily="34" charset="-122"/>
                <a:ea typeface="微软雅黑" pitchFamily="34" charset="-122"/>
              </a:rPr>
              <a:t>2018</a:t>
            </a:r>
            <a:r>
              <a:rPr lang="zh-CN" altLang="en-US" sz="2000">
                <a:latin typeface="微软雅黑" pitchFamily="34" charset="-122"/>
                <a:ea typeface="微软雅黑" pitchFamily="34" charset="-122"/>
              </a:rPr>
              <a:t>年底</a:t>
            </a:r>
            <a:r>
              <a:rPr lang="zh-CN" altLang="en-US" sz="2000" dirty="0">
                <a:latin typeface="微软雅黑" pitchFamily="34" charset="-122"/>
                <a:ea typeface="微软雅黑" pitchFamily="34" charset="-122"/>
              </a:rPr>
              <a:t>，</a:t>
            </a:r>
            <a:r>
              <a:rPr lang="zh-CN" altLang="en-US" sz="2000">
                <a:latin typeface="微软雅黑" pitchFamily="34" charset="-122"/>
                <a:ea typeface="微软雅黑" pitchFamily="34" charset="-122"/>
              </a:rPr>
              <a:t>累计</a:t>
            </a:r>
            <a:r>
              <a:rPr lang="zh-CN" altLang="en-US" sz="2000" smtClean="0">
                <a:latin typeface="微软雅黑" pitchFamily="34" charset="-122"/>
                <a:ea typeface="微软雅黑" pitchFamily="34" charset="-122"/>
              </a:rPr>
              <a:t>发放高校助学贷款</a:t>
            </a:r>
            <a:r>
              <a:rPr lang="en-US" altLang="zh-CN" sz="2000">
                <a:latin typeface="微软雅黑" pitchFamily="34" charset="-122"/>
                <a:ea typeface="微软雅黑" pitchFamily="34" charset="-122"/>
              </a:rPr>
              <a:t>1</a:t>
            </a:r>
            <a:r>
              <a:rPr lang="zh-CN" altLang="en-US" sz="2000">
                <a:latin typeface="微软雅黑" pitchFamily="34" charset="-122"/>
                <a:ea typeface="微软雅黑" pitchFamily="34" charset="-122"/>
              </a:rPr>
              <a:t>亿多元</a:t>
            </a:r>
            <a:r>
              <a:rPr lang="zh-CN" altLang="en-US" sz="2000" dirty="0">
                <a:latin typeface="微软雅黑" pitchFamily="34" charset="-122"/>
                <a:ea typeface="微软雅黑" pitchFamily="34" charset="-122"/>
              </a:rPr>
              <a:t>，支持学生</a:t>
            </a:r>
            <a:r>
              <a:rPr lang="en-US" altLang="zh-CN" sz="2000">
                <a:latin typeface="微软雅黑" pitchFamily="34" charset="-122"/>
                <a:ea typeface="微软雅黑" pitchFamily="34" charset="-122"/>
              </a:rPr>
              <a:t>2</a:t>
            </a:r>
            <a:r>
              <a:rPr lang="zh-CN" altLang="en-US" sz="2000">
                <a:latin typeface="微软雅黑" pitchFamily="34" charset="-122"/>
                <a:ea typeface="微软雅黑" pitchFamily="34" charset="-122"/>
              </a:rPr>
              <a:t>万余人</a:t>
            </a:r>
            <a:r>
              <a:rPr lang="zh-CN" altLang="en-US" sz="2000" dirty="0">
                <a:latin typeface="微软雅黑" pitchFamily="34" charset="-122"/>
                <a:ea typeface="微软雅黑" pitchFamily="34" charset="-122"/>
              </a:rPr>
              <a:t>，覆盖</a:t>
            </a:r>
            <a:r>
              <a:rPr lang="zh-CN" altLang="en-US" sz="2000">
                <a:latin typeface="微软雅黑" pitchFamily="34" charset="-122"/>
                <a:ea typeface="微软雅黑" pitchFamily="34" charset="-122"/>
              </a:rPr>
              <a:t>省</a:t>
            </a:r>
            <a:r>
              <a:rPr lang="zh-CN" altLang="en-US" sz="2000" smtClean="0">
                <a:latin typeface="微软雅黑" pitchFamily="34" charset="-122"/>
                <a:ea typeface="微软雅黑" pitchFamily="34" charset="-122"/>
              </a:rPr>
              <a:t>内</a:t>
            </a:r>
            <a:r>
              <a:rPr lang="en-US" altLang="zh-CN" sz="2000" smtClean="0">
                <a:latin typeface="微软雅黑" pitchFamily="34" charset="-122"/>
                <a:ea typeface="微软雅黑" pitchFamily="34" charset="-122"/>
              </a:rPr>
              <a:t>29</a:t>
            </a:r>
            <a:r>
              <a:rPr lang="zh-CN" altLang="en-US" sz="2000" smtClean="0">
                <a:latin typeface="微软雅黑" pitchFamily="34" charset="-122"/>
                <a:ea typeface="微软雅黑" pitchFamily="34" charset="-122"/>
              </a:rPr>
              <a:t>所高校。</a:t>
            </a:r>
            <a:endParaRPr lang="en-US" altLang="zh-CN" sz="2000">
              <a:latin typeface="微软雅黑" pitchFamily="34" charset="-122"/>
              <a:ea typeface="微软雅黑" pitchFamily="34" charset="-122"/>
            </a:endParaRPr>
          </a:p>
          <a:p>
            <a:pPr marL="342900" indent="-342900" algn="just">
              <a:buFont typeface="Wingdings" pitchFamily="2" charset="2"/>
              <a:buChar char="l"/>
            </a:pPr>
            <a:endParaRPr lang="en-US" altLang="zh-CN" sz="2000" dirty="0">
              <a:latin typeface="微软雅黑" pitchFamily="34" charset="-122"/>
              <a:ea typeface="微软雅黑" pitchFamily="34" charset="-122"/>
            </a:endParaRPr>
          </a:p>
          <a:p>
            <a:pPr marL="342900" indent="-342900" algn="just">
              <a:buFont typeface="Wingdings" pitchFamily="2" charset="2"/>
              <a:buChar char="l"/>
            </a:pPr>
            <a:r>
              <a:rPr lang="en-US" altLang="zh-CN" sz="2000" smtClean="0">
                <a:latin typeface="微软雅黑" pitchFamily="34" charset="-122"/>
                <a:ea typeface="微软雅黑" pitchFamily="34" charset="-122"/>
              </a:rPr>
              <a:t>2016</a:t>
            </a:r>
            <a:r>
              <a:rPr lang="zh-CN" altLang="en-US" sz="2000" smtClean="0">
                <a:latin typeface="微软雅黑" pitchFamily="34" charset="-122"/>
                <a:ea typeface="微软雅黑" pitchFamily="34" charset="-122"/>
              </a:rPr>
              <a:t>年河北省教育厅引入我行生源地助学贷款，选择张家口阳原</a:t>
            </a:r>
            <a:r>
              <a:rPr lang="zh-CN" altLang="en-US" sz="2000" dirty="0">
                <a:latin typeface="微软雅黑" pitchFamily="34" charset="-122"/>
                <a:ea typeface="微软雅黑" pitchFamily="34" charset="-122"/>
              </a:rPr>
              <a:t>县、怀</a:t>
            </a:r>
            <a:r>
              <a:rPr lang="zh-CN" altLang="en-US" sz="2000">
                <a:latin typeface="微软雅黑" pitchFamily="34" charset="-122"/>
                <a:ea typeface="微软雅黑" pitchFamily="34" charset="-122"/>
              </a:rPr>
              <a:t>来</a:t>
            </a:r>
            <a:r>
              <a:rPr lang="zh-CN" altLang="en-US" sz="2000" smtClean="0">
                <a:latin typeface="微软雅黑" pitchFamily="34" charset="-122"/>
                <a:ea typeface="微软雅黑" pitchFamily="34" charset="-122"/>
              </a:rPr>
              <a:t>县两县试点</a:t>
            </a:r>
            <a:r>
              <a:rPr lang="zh-CN" altLang="en-US" sz="2000" dirty="0">
                <a:latin typeface="微软雅黑" pitchFamily="34" charset="-122"/>
                <a:ea typeface="微软雅黑" pitchFamily="34" charset="-122"/>
              </a:rPr>
              <a:t>，当年实现发放</a:t>
            </a:r>
            <a:r>
              <a:rPr lang="en-US" altLang="zh-CN" sz="2000" dirty="0">
                <a:latin typeface="微软雅黑" pitchFamily="34" charset="-122"/>
                <a:ea typeface="微软雅黑" pitchFamily="34" charset="-122"/>
              </a:rPr>
              <a:t>1019</a:t>
            </a:r>
            <a:r>
              <a:rPr lang="zh-CN" altLang="en-US" sz="2000" dirty="0">
                <a:latin typeface="微软雅黑" pitchFamily="34" charset="-122"/>
                <a:ea typeface="微软雅黑" pitchFamily="34" charset="-122"/>
              </a:rPr>
              <a:t>万元，支持学生</a:t>
            </a:r>
            <a:r>
              <a:rPr lang="en-US" altLang="zh-CN" sz="2000" dirty="0">
                <a:latin typeface="微软雅黑" pitchFamily="34" charset="-122"/>
                <a:ea typeface="微软雅黑" pitchFamily="34" charset="-122"/>
              </a:rPr>
              <a:t>1393</a:t>
            </a:r>
            <a:r>
              <a:rPr lang="zh-CN" altLang="en-US" sz="2000">
                <a:latin typeface="微软雅黑" pitchFamily="34" charset="-122"/>
                <a:ea typeface="微软雅黑" pitchFamily="34" charset="-122"/>
              </a:rPr>
              <a:t>人</a:t>
            </a:r>
            <a:r>
              <a:rPr lang="zh-CN" altLang="en-US" sz="2000" smtClean="0">
                <a:latin typeface="微软雅黑" pitchFamily="34" charset="-122"/>
                <a:ea typeface="微软雅黑" pitchFamily="34" charset="-122"/>
              </a:rPr>
              <a:t>。</a:t>
            </a:r>
            <a:endParaRPr lang="en-US" altLang="zh-CN" sz="2000" smtClean="0">
              <a:latin typeface="微软雅黑" pitchFamily="34" charset="-122"/>
              <a:ea typeface="微软雅黑" pitchFamily="34" charset="-122"/>
            </a:endParaRPr>
          </a:p>
          <a:p>
            <a:pPr marL="342900" indent="-342900" algn="just">
              <a:buFont typeface="Wingdings" pitchFamily="2" charset="2"/>
              <a:buChar char="l"/>
            </a:pPr>
            <a:endParaRPr lang="en-US" altLang="zh-CN" sz="2000">
              <a:latin typeface="微软雅黑" pitchFamily="34" charset="-122"/>
              <a:ea typeface="微软雅黑" pitchFamily="34" charset="-122"/>
            </a:endParaRPr>
          </a:p>
          <a:p>
            <a:pPr marL="342900" indent="-342900" algn="just">
              <a:buFont typeface="Wingdings" pitchFamily="2" charset="2"/>
              <a:buChar char="l"/>
            </a:pPr>
            <a:r>
              <a:rPr lang="en-US" altLang="zh-CN" sz="2000" smtClean="0">
                <a:latin typeface="微软雅黑" pitchFamily="34" charset="-122"/>
                <a:ea typeface="微软雅黑" pitchFamily="34" charset="-122"/>
              </a:rPr>
              <a:t>2017</a:t>
            </a:r>
            <a:r>
              <a:rPr lang="zh-CN" altLang="en-US" sz="2000" dirty="0">
                <a:latin typeface="微软雅黑" pitchFamily="34" charset="-122"/>
                <a:ea typeface="微软雅黑" pitchFamily="34" charset="-122"/>
              </a:rPr>
              <a:t>年我行在河北省扩大生源地助学贷款试点</a:t>
            </a:r>
            <a:r>
              <a:rPr lang="zh-CN" altLang="en-US" sz="2000">
                <a:latin typeface="微软雅黑" pitchFamily="34" charset="-122"/>
                <a:ea typeface="微软雅黑" pitchFamily="34" charset="-122"/>
              </a:rPr>
              <a:t>范围</a:t>
            </a:r>
            <a:r>
              <a:rPr lang="zh-CN" altLang="en-US" sz="2000" smtClean="0">
                <a:latin typeface="微软雅黑" pitchFamily="34" charset="-122"/>
                <a:ea typeface="微软雅黑" pitchFamily="34" charset="-122"/>
              </a:rPr>
              <a:t>，覆盖</a:t>
            </a:r>
            <a:r>
              <a:rPr lang="en-US" altLang="zh-CN" sz="2000" dirty="0">
                <a:latin typeface="微软雅黑" pitchFamily="34" charset="-122"/>
                <a:ea typeface="微软雅黑" pitchFamily="34" charset="-122"/>
              </a:rPr>
              <a:t>48</a:t>
            </a:r>
            <a:r>
              <a:rPr lang="zh-CN" altLang="en-US" sz="2000" dirty="0">
                <a:latin typeface="微软雅黑" pitchFamily="34" charset="-122"/>
                <a:ea typeface="微软雅黑" pitchFamily="34" charset="-122"/>
              </a:rPr>
              <a:t>个</a:t>
            </a:r>
            <a:r>
              <a:rPr lang="zh-CN" altLang="en-US" sz="2000">
                <a:latin typeface="微软雅黑" pitchFamily="34" charset="-122"/>
                <a:ea typeface="微软雅黑" pitchFamily="34" charset="-122"/>
              </a:rPr>
              <a:t>区县</a:t>
            </a:r>
            <a:r>
              <a:rPr lang="zh-CN" altLang="en-US" sz="2000" smtClean="0">
                <a:latin typeface="微软雅黑" pitchFamily="34" charset="-122"/>
                <a:ea typeface="微软雅黑" pitchFamily="34" charset="-122"/>
              </a:rPr>
              <a:t>，当年发放</a:t>
            </a:r>
            <a:r>
              <a:rPr lang="zh-CN" altLang="en-US" sz="2000" dirty="0">
                <a:latin typeface="微软雅黑" pitchFamily="34" charset="-122"/>
                <a:ea typeface="微软雅黑" pitchFamily="34" charset="-122"/>
              </a:rPr>
              <a:t>助学贷款</a:t>
            </a:r>
            <a:r>
              <a:rPr lang="en-US" altLang="zh-CN" sz="2000" dirty="0">
                <a:latin typeface="微软雅黑" pitchFamily="34" charset="-122"/>
                <a:ea typeface="微软雅黑" pitchFamily="34" charset="-122"/>
              </a:rPr>
              <a:t>1.5</a:t>
            </a:r>
            <a:r>
              <a:rPr lang="zh-CN" altLang="en-US" sz="2000" dirty="0">
                <a:latin typeface="微软雅黑" pitchFamily="34" charset="-122"/>
                <a:ea typeface="微软雅黑" pitchFamily="34" charset="-122"/>
              </a:rPr>
              <a:t>亿元，支持学生</a:t>
            </a:r>
            <a:r>
              <a:rPr lang="en-US" altLang="zh-CN" sz="2000" dirty="0">
                <a:latin typeface="微软雅黑" pitchFamily="34" charset="-122"/>
                <a:ea typeface="微软雅黑" pitchFamily="34" charset="-122"/>
              </a:rPr>
              <a:t>2</a:t>
            </a:r>
            <a:r>
              <a:rPr lang="zh-CN" altLang="en-US" sz="2000" dirty="0">
                <a:latin typeface="微软雅黑" pitchFamily="34" charset="-122"/>
                <a:ea typeface="微软雅黑" pitchFamily="34" charset="-122"/>
              </a:rPr>
              <a:t>万人。试点</a:t>
            </a:r>
            <a:r>
              <a:rPr lang="zh-CN" altLang="en-US" sz="2000">
                <a:latin typeface="微软雅黑" pitchFamily="34" charset="-122"/>
                <a:ea typeface="微软雅黑" pitchFamily="34" charset="-122"/>
              </a:rPr>
              <a:t>各</a:t>
            </a:r>
            <a:r>
              <a:rPr lang="zh-CN" altLang="en-US" sz="2000" smtClean="0">
                <a:latin typeface="微软雅黑" pitchFamily="34" charset="-122"/>
                <a:ea typeface="微软雅黑" pitchFamily="34" charset="-122"/>
              </a:rPr>
              <a:t>区县（除魏县外）实现合同电子化。</a:t>
            </a:r>
            <a:endParaRPr lang="en-US" altLang="zh-CN" sz="2000" smtClean="0">
              <a:latin typeface="微软雅黑" pitchFamily="34" charset="-122"/>
              <a:ea typeface="微软雅黑" pitchFamily="34" charset="-122"/>
            </a:endParaRPr>
          </a:p>
          <a:p>
            <a:pPr marL="342900" indent="-342900" algn="just">
              <a:buFont typeface="Wingdings" pitchFamily="2" charset="2"/>
              <a:buChar char="l"/>
            </a:pPr>
            <a:endParaRPr lang="en-US" altLang="zh-CN" sz="2000">
              <a:latin typeface="微软雅黑" pitchFamily="34" charset="-122"/>
              <a:ea typeface="微软雅黑" pitchFamily="34" charset="-122"/>
            </a:endParaRPr>
          </a:p>
          <a:p>
            <a:pPr marL="342900" indent="-342900" algn="just">
              <a:buFont typeface="Wingdings" pitchFamily="2" charset="2"/>
              <a:buChar char="l"/>
            </a:pPr>
            <a:r>
              <a:rPr lang="en-US" altLang="zh-CN" sz="2000" smtClean="0">
                <a:latin typeface="微软雅黑" pitchFamily="34" charset="-122"/>
                <a:ea typeface="微软雅黑" pitchFamily="34" charset="-122"/>
              </a:rPr>
              <a:t>2018</a:t>
            </a:r>
            <a:r>
              <a:rPr lang="zh-CN" altLang="en-US" sz="2000">
                <a:latin typeface="微软雅黑" pitchFamily="34" charset="-122"/>
                <a:ea typeface="微软雅黑" pitchFamily="34" charset="-122"/>
              </a:rPr>
              <a:t>年我行继续在全省范围内扩大贷款受理范围，新增</a:t>
            </a:r>
            <a:r>
              <a:rPr lang="en-US" altLang="zh-CN" sz="2000">
                <a:latin typeface="微软雅黑" pitchFamily="34" charset="-122"/>
                <a:ea typeface="微软雅黑" pitchFamily="34" charset="-122"/>
              </a:rPr>
              <a:t>35</a:t>
            </a:r>
            <a:r>
              <a:rPr lang="zh-CN" altLang="en-US" sz="2000">
                <a:latin typeface="微软雅黑" pitchFamily="34" charset="-122"/>
                <a:ea typeface="微软雅黑" pitchFamily="34" charset="-122"/>
              </a:rPr>
              <a:t>个区县，共</a:t>
            </a:r>
            <a:r>
              <a:rPr lang="zh-CN" altLang="en-US" sz="2000" smtClean="0">
                <a:latin typeface="微软雅黑" pitchFamily="34" charset="-122"/>
                <a:ea typeface="微软雅黑" pitchFamily="34" charset="-122"/>
              </a:rPr>
              <a:t>覆盖</a:t>
            </a:r>
            <a:r>
              <a:rPr lang="en-US" altLang="zh-CN" sz="2000" b="1">
                <a:solidFill>
                  <a:srgbClr val="FF0000"/>
                </a:solidFill>
                <a:latin typeface="微软雅黑" panose="020B0503020204020204" charset="-122"/>
                <a:ea typeface="微软雅黑" panose="020B0503020204020204" charset="-122"/>
              </a:rPr>
              <a:t>10</a:t>
            </a:r>
            <a:r>
              <a:rPr lang="zh-CN" altLang="en-US" sz="2000" b="1">
                <a:solidFill>
                  <a:srgbClr val="FF0000"/>
                </a:solidFill>
                <a:latin typeface="微软雅黑" panose="020B0503020204020204" charset="-122"/>
                <a:ea typeface="微软雅黑" panose="020B0503020204020204" charset="-122"/>
              </a:rPr>
              <a:t>个地市</a:t>
            </a:r>
            <a:r>
              <a:rPr lang="en-US" altLang="zh-CN" sz="2000" b="1">
                <a:solidFill>
                  <a:srgbClr val="FF0000"/>
                </a:solidFill>
                <a:latin typeface="微软雅黑" panose="020B0503020204020204" charset="-122"/>
                <a:ea typeface="微软雅黑" panose="020B0503020204020204" charset="-122"/>
              </a:rPr>
              <a:t>83</a:t>
            </a:r>
            <a:r>
              <a:rPr lang="zh-CN" altLang="en-US" sz="2000" b="1">
                <a:solidFill>
                  <a:srgbClr val="FF0000"/>
                </a:solidFill>
                <a:latin typeface="微软雅黑" panose="020B0503020204020204" charset="-122"/>
                <a:ea typeface="微软雅黑" panose="020B0503020204020204" charset="-122"/>
              </a:rPr>
              <a:t>个区县</a:t>
            </a:r>
            <a:r>
              <a:rPr lang="zh-CN" altLang="en-US" sz="2000" smtClean="0">
                <a:latin typeface="微软雅黑" pitchFamily="34" charset="-122"/>
                <a:ea typeface="微软雅黑" pitchFamily="34" charset="-122"/>
              </a:rPr>
              <a:t>，当年发放</a:t>
            </a:r>
            <a:r>
              <a:rPr lang="zh-CN" altLang="en-US" sz="2000">
                <a:latin typeface="微软雅黑" pitchFamily="34" charset="-122"/>
                <a:ea typeface="微软雅黑" pitchFamily="34" charset="-122"/>
              </a:rPr>
              <a:t>助学贷款</a:t>
            </a:r>
            <a:r>
              <a:rPr lang="en-US" altLang="zh-CN" sz="2000" smtClean="0">
                <a:latin typeface="微软雅黑" pitchFamily="34" charset="-122"/>
                <a:ea typeface="微软雅黑" pitchFamily="34" charset="-122"/>
              </a:rPr>
              <a:t>3.5</a:t>
            </a:r>
            <a:r>
              <a:rPr lang="zh-CN" altLang="en-US" sz="2000" smtClean="0">
                <a:latin typeface="微软雅黑" pitchFamily="34" charset="-122"/>
                <a:ea typeface="微软雅黑" pitchFamily="34" charset="-122"/>
              </a:rPr>
              <a:t>亿元，</a:t>
            </a:r>
            <a:r>
              <a:rPr lang="zh-CN" altLang="en-US" sz="2000">
                <a:latin typeface="微软雅黑" pitchFamily="34" charset="-122"/>
                <a:ea typeface="微软雅黑" pitchFamily="34" charset="-122"/>
              </a:rPr>
              <a:t>支持学生</a:t>
            </a:r>
            <a:r>
              <a:rPr lang="en-US" altLang="zh-CN" sz="2000">
                <a:latin typeface="微软雅黑" pitchFamily="34" charset="-122"/>
                <a:ea typeface="微软雅黑" pitchFamily="34" charset="-122"/>
              </a:rPr>
              <a:t>4.5</a:t>
            </a:r>
            <a:r>
              <a:rPr lang="zh-CN" altLang="en-US" sz="2000">
                <a:latin typeface="微软雅黑" pitchFamily="34" charset="-122"/>
                <a:ea typeface="微软雅黑" pitchFamily="34" charset="-122"/>
              </a:rPr>
              <a:t>万人</a:t>
            </a:r>
            <a:r>
              <a:rPr lang="zh-CN" altLang="en-US" sz="2000" smtClean="0">
                <a:latin typeface="微软雅黑" pitchFamily="34" charset="-122"/>
                <a:ea typeface="微软雅黑" pitchFamily="34" charset="-122"/>
              </a:rPr>
              <a:t>。</a:t>
            </a:r>
            <a:endParaRPr lang="en-US" altLang="zh-CN" sz="2000" smtClean="0">
              <a:latin typeface="微软雅黑" pitchFamily="34" charset="-122"/>
              <a:ea typeface="微软雅黑" pitchFamily="34" charset="-122"/>
            </a:endParaRPr>
          </a:p>
          <a:p>
            <a:pPr marL="342900" indent="-342900" algn="just">
              <a:buFont typeface="Wingdings" pitchFamily="2" charset="2"/>
              <a:buChar char="l"/>
            </a:pPr>
            <a:endParaRPr lang="en-US" altLang="zh-CN" sz="2000">
              <a:latin typeface="微软雅黑" pitchFamily="34" charset="-122"/>
              <a:ea typeface="微软雅黑" pitchFamily="34" charset="-122"/>
            </a:endParaRPr>
          </a:p>
          <a:p>
            <a:pPr marL="342900" indent="-342900" algn="just">
              <a:buFont typeface="Wingdings" pitchFamily="2" charset="2"/>
              <a:buChar char="l"/>
            </a:pPr>
            <a:r>
              <a:rPr lang="en-US" altLang="zh-CN" sz="2000" smtClean="0">
                <a:latin typeface="微软雅黑" pitchFamily="34" charset="-122"/>
                <a:ea typeface="微软雅黑" pitchFamily="34" charset="-122"/>
              </a:rPr>
              <a:t>2019</a:t>
            </a:r>
            <a:r>
              <a:rPr lang="zh-CN" altLang="en-US" sz="2000" smtClean="0">
                <a:latin typeface="微软雅黑" pitchFamily="34" charset="-122"/>
                <a:ea typeface="微软雅黑" pitchFamily="34" charset="-122"/>
              </a:rPr>
              <a:t>年，新增</a:t>
            </a:r>
            <a:r>
              <a:rPr lang="en-US" altLang="zh-CN" sz="2000" smtClean="0">
                <a:latin typeface="微软雅黑" pitchFamily="34" charset="-122"/>
                <a:ea typeface="微软雅黑" pitchFamily="34" charset="-122"/>
              </a:rPr>
              <a:t>40</a:t>
            </a:r>
            <a:r>
              <a:rPr lang="zh-CN" altLang="en-US" sz="2000" smtClean="0">
                <a:latin typeface="微软雅黑" pitchFamily="34" charset="-122"/>
                <a:ea typeface="微软雅黑" pitchFamily="34" charset="-122"/>
              </a:rPr>
              <a:t>个</a:t>
            </a:r>
            <a:r>
              <a:rPr lang="zh-CN" altLang="en-US" sz="2000">
                <a:latin typeface="微软雅黑" pitchFamily="34" charset="-122"/>
                <a:ea typeface="微软雅黑" pitchFamily="34" charset="-122"/>
              </a:rPr>
              <a:t>区县，共覆盖</a:t>
            </a:r>
            <a:r>
              <a:rPr lang="en-US" altLang="zh-CN" sz="2000" b="1" smtClean="0">
                <a:solidFill>
                  <a:srgbClr val="FF0000"/>
                </a:solidFill>
                <a:latin typeface="微软雅黑" panose="020B0503020204020204" charset="-122"/>
                <a:ea typeface="微软雅黑" panose="020B0503020204020204" charset="-122"/>
              </a:rPr>
              <a:t>11</a:t>
            </a:r>
            <a:r>
              <a:rPr lang="zh-CN" altLang="en-US" sz="2000" b="1" smtClean="0">
                <a:solidFill>
                  <a:srgbClr val="FF0000"/>
                </a:solidFill>
                <a:latin typeface="微软雅黑" panose="020B0503020204020204" charset="-122"/>
                <a:ea typeface="微软雅黑" panose="020B0503020204020204" charset="-122"/>
              </a:rPr>
              <a:t>个地市和雄安新区</a:t>
            </a:r>
            <a:r>
              <a:rPr lang="en-US" altLang="zh-CN" sz="2000" b="1" smtClean="0">
                <a:solidFill>
                  <a:srgbClr val="FF0000"/>
                </a:solidFill>
                <a:latin typeface="微软雅黑" panose="020B0503020204020204" charset="-122"/>
                <a:ea typeface="微软雅黑" panose="020B0503020204020204" charset="-122"/>
              </a:rPr>
              <a:t>123</a:t>
            </a:r>
            <a:r>
              <a:rPr lang="zh-CN" altLang="en-US" sz="2000" b="1">
                <a:solidFill>
                  <a:srgbClr val="FF0000"/>
                </a:solidFill>
                <a:latin typeface="微软雅黑" panose="020B0503020204020204" charset="-122"/>
                <a:ea typeface="微软雅黑" panose="020B0503020204020204" charset="-122"/>
              </a:rPr>
              <a:t>个区县</a:t>
            </a:r>
            <a:r>
              <a:rPr lang="zh-CN" altLang="en-US" sz="2000">
                <a:latin typeface="微软雅黑" pitchFamily="34" charset="-122"/>
                <a:ea typeface="微软雅黑" pitchFamily="34" charset="-122"/>
              </a:rPr>
              <a:t>，当年发放助学</a:t>
            </a:r>
            <a:r>
              <a:rPr lang="zh-CN" altLang="en-US" sz="2000" smtClean="0">
                <a:latin typeface="微软雅黑" pitchFamily="34" charset="-122"/>
                <a:ea typeface="微软雅黑" pitchFamily="34" charset="-122"/>
              </a:rPr>
              <a:t>贷款</a:t>
            </a:r>
            <a:r>
              <a:rPr lang="en-US" altLang="zh-CN" sz="2000" smtClean="0">
                <a:latin typeface="微软雅黑" pitchFamily="34" charset="-122"/>
                <a:ea typeface="微软雅黑" pitchFamily="34" charset="-122"/>
              </a:rPr>
              <a:t>5.39</a:t>
            </a:r>
            <a:r>
              <a:rPr lang="zh-CN" altLang="en-US" sz="2000" smtClean="0">
                <a:latin typeface="微软雅黑" pitchFamily="34" charset="-122"/>
                <a:ea typeface="微软雅黑" pitchFamily="34" charset="-122"/>
              </a:rPr>
              <a:t>亿元。</a:t>
            </a:r>
            <a:endParaRPr lang="en-US" altLang="zh-CN" sz="2000">
              <a:latin typeface="微软雅黑" pitchFamily="34" charset="-122"/>
              <a:ea typeface="微软雅黑" pitchFamily="34" charset="-122"/>
            </a:endParaRPr>
          </a:p>
          <a:p>
            <a:pPr marL="342900" indent="-342900" algn="just">
              <a:buFont typeface="Wingdings" pitchFamily="2" charset="2"/>
              <a:buChar char="l"/>
            </a:pPr>
            <a:endParaRPr lang="en-US" altLang="zh-CN" sz="2000" dirty="0">
              <a:latin typeface="微软雅黑" pitchFamily="34" charset="-122"/>
              <a:ea typeface="微软雅黑" pitchFamily="34" charset="-122"/>
            </a:endParaRPr>
          </a:p>
        </p:txBody>
      </p:sp>
    </p:spTree>
    <p:extLst>
      <p:ext uri="{BB962C8B-B14F-4D97-AF65-F5344CB8AC3E}">
        <p14:creationId xmlns:p14="http://schemas.microsoft.com/office/powerpoint/2010/main" val="2319588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a:xfrm>
            <a:off x="9347200" y="0"/>
            <a:ext cx="2844800" cy="365125"/>
          </a:xfrm>
        </p:spPr>
        <p:txBody>
          <a:bodyPr/>
          <a:lstStyle/>
          <a:p>
            <a:pPr>
              <a:defRPr/>
            </a:pPr>
            <a:fld id="{50A7D6EC-BC01-493E-9D1E-6C7A7B16C25B}" type="slidenum">
              <a:rPr lang="zh-CN" altLang="en-US" smtClean="0"/>
              <a:pPr>
                <a:defRPr/>
              </a:pPr>
              <a:t>7</a:t>
            </a:fld>
            <a:endParaRPr lang="zh-CN" altLang="en-US" sz="1800">
              <a:solidFill>
                <a:schemeClr val="tx1"/>
              </a:solidFill>
              <a:latin typeface="Arial" pitchFamily="34" charset="0"/>
              <a:ea typeface="+mn-ea"/>
            </a:endParaRPr>
          </a:p>
        </p:txBody>
      </p:sp>
      <p:sp>
        <p:nvSpPr>
          <p:cNvPr id="8" name="矩形 7"/>
          <p:cNvSpPr>
            <a:spLocks noChangeArrowheads="1"/>
          </p:cNvSpPr>
          <p:nvPr/>
        </p:nvSpPr>
        <p:spPr bwMode="auto">
          <a:xfrm>
            <a:off x="452437" y="288925"/>
            <a:ext cx="6434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rgbClr val="C00000"/>
                </a:solidFill>
                <a:latin typeface="微软雅黑" pitchFamily="34" charset="-122"/>
                <a:ea typeface="微软雅黑" pitchFamily="34" charset="-122"/>
                <a:sym typeface="微软雅黑" pitchFamily="34" charset="-122"/>
              </a:rPr>
              <a:t>三、生源地信用助学贷款政策介绍</a:t>
            </a:r>
            <a:endParaRPr lang="zh-CN" altLang="en-US" sz="2800" b="1">
              <a:solidFill>
                <a:srgbClr val="C00000"/>
              </a:solidFill>
              <a:latin typeface="微软雅黑" pitchFamily="34" charset="-122"/>
              <a:ea typeface="微软雅黑" pitchFamily="34" charset="-122"/>
              <a:sym typeface="微软雅黑" pitchFamily="34" charset="-122"/>
            </a:endParaRPr>
          </a:p>
        </p:txBody>
      </p:sp>
      <p:sp>
        <p:nvSpPr>
          <p:cNvPr id="9" name="页脚占位符 2"/>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国家开发银行河北省分行</a:t>
            </a:r>
            <a:endParaRPr lang="zh-CN" altLang="en-US" dirty="0" smtClean="0">
              <a:latin typeface="Arial" pitchFamily="34" charset="0"/>
            </a:endParaRPr>
          </a:p>
        </p:txBody>
      </p:sp>
      <p:sp>
        <p:nvSpPr>
          <p:cNvPr id="1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1027" name="Picture 3" descr="C:\Program Files (x86)\Microsoft Office Communicator\becc\截图\截图_201901211035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38" y="956738"/>
            <a:ext cx="4694535" cy="42866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Program Files (x86)\Microsoft Office Communicator\becc\截图\截图_20190121103623.jpg"/>
          <p:cNvPicPr>
            <a:picLocks noChangeAspect="1" noChangeArrowheads="1"/>
          </p:cNvPicPr>
          <p:nvPr/>
        </p:nvPicPr>
        <p:blipFill rotWithShape="1">
          <a:blip r:embed="rId3">
            <a:extLst>
              <a:ext uri="{28A0092B-C50C-407E-A947-70E740481C1C}">
                <a14:useLocalDpi xmlns:a14="http://schemas.microsoft.com/office/drawing/2010/main" val="0"/>
              </a:ext>
            </a:extLst>
          </a:blip>
          <a:srcRect b="34231"/>
          <a:stretch/>
        </p:blipFill>
        <p:spPr bwMode="auto">
          <a:xfrm>
            <a:off x="6167214" y="1084566"/>
            <a:ext cx="4871337" cy="20155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图示 17"/>
          <p:cNvGraphicFramePr/>
          <p:nvPr>
            <p:extLst>
              <p:ext uri="{D42A27DB-BD31-4B8C-83A1-F6EECF244321}">
                <p14:modId xmlns:p14="http://schemas.microsoft.com/office/powerpoint/2010/main" val="1020397058"/>
              </p:ext>
            </p:extLst>
          </p:nvPr>
        </p:nvGraphicFramePr>
        <p:xfrm>
          <a:off x="1270670" y="4797152"/>
          <a:ext cx="9529616" cy="18382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7074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a:xfrm>
            <a:off x="9347200" y="0"/>
            <a:ext cx="2844800" cy="365125"/>
          </a:xfrm>
        </p:spPr>
        <p:txBody>
          <a:bodyPr/>
          <a:lstStyle/>
          <a:p>
            <a:pPr>
              <a:defRPr/>
            </a:pPr>
            <a:fld id="{50A7D6EC-BC01-493E-9D1E-6C7A7B16C25B}" type="slidenum">
              <a:rPr lang="zh-CN" altLang="en-US" smtClean="0"/>
              <a:pPr>
                <a:defRPr/>
              </a:pPr>
              <a:t>8</a:t>
            </a:fld>
            <a:endParaRPr lang="zh-CN" altLang="en-US" sz="1800">
              <a:solidFill>
                <a:schemeClr val="tx1"/>
              </a:solidFill>
              <a:latin typeface="Arial" pitchFamily="34" charset="0"/>
              <a:ea typeface="+mn-ea"/>
            </a:endParaRPr>
          </a:p>
        </p:txBody>
      </p:sp>
      <p:sp>
        <p:nvSpPr>
          <p:cNvPr id="8" name="矩形 7"/>
          <p:cNvSpPr>
            <a:spLocks noChangeArrowheads="1"/>
          </p:cNvSpPr>
          <p:nvPr/>
        </p:nvSpPr>
        <p:spPr bwMode="auto">
          <a:xfrm>
            <a:off x="452437" y="288925"/>
            <a:ext cx="6434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rgbClr val="C00000"/>
                </a:solidFill>
                <a:latin typeface="微软雅黑" pitchFamily="34" charset="-122"/>
                <a:ea typeface="微软雅黑" pitchFamily="34" charset="-122"/>
                <a:sym typeface="微软雅黑" pitchFamily="34" charset="-122"/>
              </a:rPr>
              <a:t>三、生源地信用助学贷款政策介绍（续）</a:t>
            </a:r>
            <a:endParaRPr lang="zh-CN" altLang="en-US" sz="2800" b="1">
              <a:solidFill>
                <a:srgbClr val="C00000"/>
              </a:solidFill>
              <a:latin typeface="微软雅黑" pitchFamily="34" charset="-122"/>
              <a:ea typeface="微软雅黑" pitchFamily="34" charset="-122"/>
              <a:sym typeface="微软雅黑" pitchFamily="34" charset="-122"/>
            </a:endParaRPr>
          </a:p>
        </p:txBody>
      </p:sp>
      <p:sp>
        <p:nvSpPr>
          <p:cNvPr id="9" name="页脚占位符 2"/>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国家开发银行河北省分行</a:t>
            </a:r>
            <a:endParaRPr lang="zh-CN" altLang="en-US" dirty="0" smtClean="0">
              <a:latin typeface="Arial" pitchFamily="34" charset="0"/>
            </a:endParaRPr>
          </a:p>
        </p:txBody>
      </p:sp>
      <p:sp>
        <p:nvSpPr>
          <p:cNvPr id="1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2050" name="Picture 2" descr="C:\Program Files (x86)\Microsoft Office Communicator\becc\截图\截图_201901211037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7" y="1268760"/>
            <a:ext cx="5534025" cy="358140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6106319" y="2204864"/>
            <a:ext cx="5726248" cy="1846659"/>
          </a:xfrm>
          <a:prstGeom prst="rect">
            <a:avLst/>
          </a:prstGeom>
        </p:spPr>
        <p:txBody>
          <a:bodyPr wrap="none">
            <a:spAutoFit/>
          </a:bodyPr>
          <a:lstStyle/>
          <a:p>
            <a:r>
              <a:rPr lang="zh-CN" altLang="en-US" sz="2000" b="1" smtClean="0">
                <a:solidFill>
                  <a:srgbClr val="FF0000"/>
                </a:solidFill>
                <a:latin typeface="微软雅黑" pitchFamily="34" charset="-122"/>
                <a:ea typeface="微软雅黑" pitchFamily="34" charset="-122"/>
              </a:rPr>
              <a:t>关于贴息和利息</a:t>
            </a:r>
            <a:r>
              <a:rPr lang="zh-CN" altLang="en-US" sz="2000" b="1">
                <a:solidFill>
                  <a:srgbClr val="FF0000"/>
                </a:solidFill>
                <a:latin typeface="微软雅黑" pitchFamily="34" charset="-122"/>
                <a:ea typeface="微软雅黑" pitchFamily="34" charset="-122"/>
              </a:rPr>
              <a:t>：</a:t>
            </a:r>
            <a:endParaRPr lang="en-US" altLang="zh-CN" sz="2000" b="1">
              <a:solidFill>
                <a:srgbClr val="FF0000"/>
              </a:solidFill>
              <a:latin typeface="微软雅黑" pitchFamily="34" charset="-122"/>
              <a:ea typeface="微软雅黑" pitchFamily="34" charset="-122"/>
            </a:endParaRPr>
          </a:p>
          <a:p>
            <a:pPr marL="342900" indent="-342900">
              <a:buClr>
                <a:schemeClr val="accent2"/>
              </a:buClr>
              <a:buFont typeface="Wingdings" panose="05000000000000000000" pitchFamily="2" charset="2"/>
              <a:buChar char="u"/>
            </a:pPr>
            <a:r>
              <a:rPr lang="zh-CN" altLang="zh-CN" sz="2000" b="1">
                <a:latin typeface="微软雅黑" pitchFamily="34" charset="-122"/>
                <a:ea typeface="微软雅黑" pitchFamily="34" charset="-122"/>
              </a:rPr>
              <a:t>在校期间</a:t>
            </a:r>
            <a:r>
              <a:rPr lang="zh-CN" altLang="en-US" smtClean="0">
                <a:latin typeface="微软雅黑" pitchFamily="34" charset="-122"/>
                <a:ea typeface="微软雅黑" pitchFamily="34" charset="-122"/>
              </a:rPr>
              <a:t>，</a:t>
            </a:r>
            <a:r>
              <a:rPr lang="zh-CN" altLang="zh-CN" smtClean="0">
                <a:latin typeface="微软雅黑" pitchFamily="34" charset="-122"/>
                <a:ea typeface="微软雅黑" pitchFamily="34" charset="-122"/>
              </a:rPr>
              <a:t>贷款学生利息全部由财政补贴</a:t>
            </a:r>
            <a:r>
              <a:rPr lang="zh-CN" altLang="en-US" smtClean="0">
                <a:latin typeface="微软雅黑" pitchFamily="34" charset="-122"/>
                <a:ea typeface="微软雅黑" pitchFamily="34" charset="-122"/>
              </a:rPr>
              <a:t>。</a:t>
            </a:r>
            <a:endParaRPr lang="en-US" altLang="zh-CN" smtClean="0">
              <a:latin typeface="微软雅黑" pitchFamily="34" charset="-122"/>
              <a:ea typeface="微软雅黑" pitchFamily="34" charset="-122"/>
            </a:endParaRPr>
          </a:p>
          <a:p>
            <a:pPr marL="342900" indent="-342900">
              <a:buClr>
                <a:schemeClr val="accent2"/>
              </a:buClr>
              <a:buFont typeface="Wingdings" panose="05000000000000000000" pitchFamily="2" charset="2"/>
              <a:buChar char="u"/>
            </a:pPr>
            <a:r>
              <a:rPr lang="zh-CN" altLang="zh-CN" sz="2000" b="1">
                <a:latin typeface="微软雅黑" pitchFamily="34" charset="-122"/>
                <a:ea typeface="微软雅黑" pitchFamily="34" charset="-122"/>
              </a:rPr>
              <a:t>毕业</a:t>
            </a:r>
            <a:r>
              <a:rPr lang="zh-CN" altLang="zh-CN" sz="2000" b="1" smtClean="0">
                <a:latin typeface="微软雅黑" pitchFamily="34" charset="-122"/>
                <a:ea typeface="微软雅黑" pitchFamily="34" charset="-122"/>
              </a:rPr>
              <a:t>后</a:t>
            </a:r>
            <a:r>
              <a:rPr lang="zh-CN" altLang="en-US" sz="2000" b="1" smtClean="0">
                <a:latin typeface="微软雅黑" pitchFamily="34" charset="-122"/>
                <a:ea typeface="微软雅黑" pitchFamily="34" charset="-122"/>
              </a:rPr>
              <a:t>（毕业当年</a:t>
            </a:r>
            <a:r>
              <a:rPr lang="en-US" altLang="zh-CN" sz="2000" b="1" smtClean="0">
                <a:latin typeface="微软雅黑" pitchFamily="34" charset="-122"/>
                <a:ea typeface="微软雅黑" pitchFamily="34" charset="-122"/>
              </a:rPr>
              <a:t>8</a:t>
            </a:r>
            <a:r>
              <a:rPr lang="zh-CN" altLang="en-US" sz="2000" b="1" smtClean="0">
                <a:latin typeface="微软雅黑" pitchFamily="34" charset="-122"/>
                <a:ea typeface="微软雅黑" pitchFamily="34" charset="-122"/>
              </a:rPr>
              <a:t>月</a:t>
            </a:r>
            <a:r>
              <a:rPr lang="en-US" altLang="zh-CN" sz="2000" b="1" smtClean="0">
                <a:latin typeface="微软雅黑" pitchFamily="34" charset="-122"/>
                <a:ea typeface="微软雅黑" pitchFamily="34" charset="-122"/>
              </a:rPr>
              <a:t>31</a:t>
            </a:r>
            <a:r>
              <a:rPr lang="zh-CN" altLang="en-US" sz="2000" b="1" smtClean="0">
                <a:latin typeface="微软雅黑" pitchFamily="34" charset="-122"/>
                <a:ea typeface="微软雅黑" pitchFamily="34" charset="-122"/>
              </a:rPr>
              <a:t>日以后）</a:t>
            </a:r>
            <a:r>
              <a:rPr lang="zh-CN" altLang="en-US" smtClean="0">
                <a:latin typeface="微软雅黑" pitchFamily="34" charset="-122"/>
                <a:ea typeface="微软雅黑" pitchFamily="34" charset="-122"/>
              </a:rPr>
              <a:t>，</a:t>
            </a:r>
            <a:r>
              <a:rPr lang="zh-CN" altLang="zh-CN" smtClean="0">
                <a:latin typeface="微软雅黑" pitchFamily="34" charset="-122"/>
                <a:ea typeface="微软雅黑" pitchFamily="34" charset="-122"/>
              </a:rPr>
              <a:t>贷款学生利</a:t>
            </a:r>
            <a:endParaRPr lang="en-US" altLang="zh-CN" smtClean="0">
              <a:latin typeface="微软雅黑" pitchFamily="34" charset="-122"/>
              <a:ea typeface="微软雅黑" pitchFamily="34" charset="-122"/>
            </a:endParaRPr>
          </a:p>
          <a:p>
            <a:pPr>
              <a:buClr>
                <a:schemeClr val="accent2"/>
              </a:buClr>
            </a:pPr>
            <a:r>
              <a:rPr lang="zh-CN" altLang="zh-CN" smtClean="0">
                <a:latin typeface="微软雅黑" pitchFamily="34" charset="-122"/>
                <a:ea typeface="微软雅黑" pitchFamily="34" charset="-122"/>
              </a:rPr>
              <a:t>息全部由学生及</a:t>
            </a:r>
            <a:r>
              <a:rPr lang="zh-CN" altLang="en-US" smtClean="0">
                <a:latin typeface="微软雅黑" pitchFamily="34" charset="-122"/>
                <a:ea typeface="微软雅黑" pitchFamily="34" charset="-122"/>
              </a:rPr>
              <a:t>共同借款人（</a:t>
            </a:r>
            <a:r>
              <a:rPr lang="zh-CN" altLang="zh-CN" smtClean="0">
                <a:latin typeface="微软雅黑" pitchFamily="34" charset="-122"/>
                <a:ea typeface="微软雅黑" pitchFamily="34" charset="-122"/>
              </a:rPr>
              <a:t>或其他法定监护人</a:t>
            </a:r>
            <a:r>
              <a:rPr lang="zh-CN" altLang="en-US" smtClean="0">
                <a:latin typeface="微软雅黑" pitchFamily="34" charset="-122"/>
                <a:ea typeface="微软雅黑" pitchFamily="34" charset="-122"/>
              </a:rPr>
              <a:t>）</a:t>
            </a:r>
            <a:endParaRPr lang="en-US" altLang="zh-CN" smtClean="0">
              <a:latin typeface="微软雅黑" pitchFamily="34" charset="-122"/>
              <a:ea typeface="微软雅黑" pitchFamily="34" charset="-122"/>
            </a:endParaRPr>
          </a:p>
          <a:p>
            <a:pPr>
              <a:buClr>
                <a:schemeClr val="accent2"/>
              </a:buClr>
            </a:pPr>
            <a:r>
              <a:rPr lang="zh-CN" altLang="zh-CN" smtClean="0">
                <a:latin typeface="微软雅黑" pitchFamily="34" charset="-122"/>
                <a:ea typeface="微软雅黑" pitchFamily="34" charset="-122"/>
              </a:rPr>
              <a:t>负担。</a:t>
            </a:r>
          </a:p>
          <a:p>
            <a:endParaRPr lang="en-US" altLang="zh-CN" dirty="0" smtClean="0">
              <a:latin typeface="微软雅黑" pitchFamily="34" charset="-122"/>
              <a:ea typeface="微软雅黑" pitchFamily="34" charset="-122"/>
            </a:endParaRPr>
          </a:p>
        </p:txBody>
      </p:sp>
    </p:spTree>
    <p:extLst>
      <p:ext uri="{BB962C8B-B14F-4D97-AF65-F5344CB8AC3E}">
        <p14:creationId xmlns:p14="http://schemas.microsoft.com/office/powerpoint/2010/main" val="2480512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a:xfrm>
            <a:off x="9347200" y="0"/>
            <a:ext cx="2844800" cy="365125"/>
          </a:xfrm>
        </p:spPr>
        <p:txBody>
          <a:bodyPr/>
          <a:lstStyle/>
          <a:p>
            <a:pPr>
              <a:defRPr/>
            </a:pPr>
            <a:fld id="{50A7D6EC-BC01-493E-9D1E-6C7A7B16C25B}" type="slidenum">
              <a:rPr lang="zh-CN" altLang="en-US" smtClean="0"/>
              <a:pPr>
                <a:defRPr/>
              </a:pPr>
              <a:t>9</a:t>
            </a:fld>
            <a:endParaRPr lang="zh-CN" altLang="en-US" sz="1800">
              <a:solidFill>
                <a:schemeClr val="tx1"/>
              </a:solidFill>
              <a:latin typeface="Arial" pitchFamily="34" charset="0"/>
              <a:ea typeface="+mn-ea"/>
            </a:endParaRPr>
          </a:p>
        </p:txBody>
      </p:sp>
      <p:sp>
        <p:nvSpPr>
          <p:cNvPr id="8" name="矩形 7"/>
          <p:cNvSpPr>
            <a:spLocks noChangeArrowheads="1"/>
          </p:cNvSpPr>
          <p:nvPr/>
        </p:nvSpPr>
        <p:spPr bwMode="auto">
          <a:xfrm>
            <a:off x="452437" y="288925"/>
            <a:ext cx="6434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rgbClr val="C00000"/>
                </a:solidFill>
                <a:latin typeface="微软雅黑" pitchFamily="34" charset="-122"/>
                <a:ea typeface="微软雅黑" pitchFamily="34" charset="-122"/>
                <a:sym typeface="微软雅黑" pitchFamily="34" charset="-122"/>
              </a:rPr>
              <a:t>四、贷款申请</a:t>
            </a:r>
          </a:p>
        </p:txBody>
      </p:sp>
      <p:sp>
        <p:nvSpPr>
          <p:cNvPr id="9" name="页脚占位符 2"/>
          <p:cNvSpPr>
            <a:spLocks noGrp="1"/>
          </p:cNvSpPr>
          <p:nvPr>
            <p:ph type="ftr" sz="quarter" idx="11"/>
          </p:nvPr>
        </p:nvSpPr>
        <p:spPr>
          <a:xfrm>
            <a:off x="8305800" y="6467475"/>
            <a:ext cx="3860800" cy="365125"/>
          </a:xfrm>
        </p:spPr>
        <p:txBody>
          <a:bodyPr/>
          <a:lstStyle/>
          <a:p>
            <a:pPr>
              <a:defRPr/>
            </a:pPr>
            <a:r>
              <a:rPr lang="en-US" altLang="zh-CN" smtClean="0">
                <a:latin typeface="微软雅黑"/>
                <a:ea typeface="微软雅黑"/>
              </a:rPr>
              <a:t>©</a:t>
            </a:r>
            <a:r>
              <a:rPr lang="zh-CN" altLang="en-US" smtClean="0">
                <a:latin typeface="微软雅黑"/>
                <a:ea typeface="微软雅黑"/>
              </a:rPr>
              <a:t>国家开发银行河北省分行</a:t>
            </a:r>
            <a:endParaRPr lang="zh-CN" altLang="en-US" dirty="0" smtClean="0">
              <a:latin typeface="Arial" pitchFamily="34" charset="0"/>
            </a:endParaRPr>
          </a:p>
        </p:txBody>
      </p:sp>
      <p:sp>
        <p:nvSpPr>
          <p:cNvPr id="1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3074" name="Picture 2" descr="C:\Program Files (x86)\Microsoft Office Communicator\becc\截图\截图_20190121104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328" y="1243011"/>
            <a:ext cx="5400675" cy="43719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Program Files (x86)\Microsoft Office Communicator\becc\截图\截图_20190121104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319" y="1243011"/>
            <a:ext cx="5457825" cy="4314825"/>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4655046" y="400036"/>
            <a:ext cx="1107996" cy="369332"/>
          </a:xfrm>
          <a:prstGeom prst="rect">
            <a:avLst/>
          </a:prstGeom>
        </p:spPr>
        <p:txBody>
          <a:bodyPr wrap="none">
            <a:spAutoFit/>
          </a:bodyPr>
          <a:lstStyle/>
          <a:p>
            <a:r>
              <a:rPr lang="zh-CN" altLang="en-US" b="1" smtClean="0">
                <a:solidFill>
                  <a:srgbClr val="0AAEEA"/>
                </a:solidFill>
                <a:latin typeface="微软雅黑" pitchFamily="34" charset="-122"/>
                <a:ea typeface="微软雅黑" pitchFamily="34" charset="-122"/>
                <a:sym typeface="微软雅黑" pitchFamily="34" charset="-122"/>
              </a:rPr>
              <a:t>申贷条件</a:t>
            </a:r>
            <a:endParaRPr lang="zh-CN" altLang="en-US" b="1" dirty="0">
              <a:solidFill>
                <a:srgbClr val="0AAEEA"/>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3426981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3877</Words>
  <Application>Microsoft Office PowerPoint</Application>
  <PresentationFormat>自定义</PresentationFormat>
  <Paragraphs>206</Paragraphs>
  <Slides>18</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20" baseType="lpstr">
      <vt:lpstr>Office 主题​​</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刘迅</dc:creator>
  <cp:lastModifiedBy>CDB</cp:lastModifiedBy>
  <cp:revision>23</cp:revision>
  <cp:lastPrinted>2019-01-21T05:58:00Z</cp:lastPrinted>
  <dcterms:created xsi:type="dcterms:W3CDTF">2019-01-21T01:30:26Z</dcterms:created>
  <dcterms:modified xsi:type="dcterms:W3CDTF">2020-04-21T06:03:12Z</dcterms:modified>
</cp:coreProperties>
</file>